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83" r:id="rId8"/>
    <p:sldId id="687" r:id="rId9"/>
    <p:sldId id="688" r:id="rId10"/>
    <p:sldId id="689" r:id="rId11"/>
    <p:sldId id="266" r:id="rId12"/>
    <p:sldId id="538" r:id="rId13"/>
    <p:sldId id="627" r:id="rId14"/>
    <p:sldId id="628" r:id="rId15"/>
    <p:sldId id="629" r:id="rId16"/>
    <p:sldId id="630" r:id="rId17"/>
    <p:sldId id="631" r:id="rId18"/>
    <p:sldId id="632" r:id="rId19"/>
    <p:sldId id="633" r:id="rId20"/>
    <p:sldId id="634" r:id="rId21"/>
    <p:sldId id="635" r:id="rId22"/>
    <p:sldId id="636" r:id="rId23"/>
    <p:sldId id="637" r:id="rId24"/>
    <p:sldId id="638" r:id="rId25"/>
    <p:sldId id="639" r:id="rId26"/>
    <p:sldId id="640" r:id="rId27"/>
    <p:sldId id="641" r:id="rId28"/>
    <p:sldId id="642" r:id="rId29"/>
    <p:sldId id="643" r:id="rId30"/>
    <p:sldId id="644" r:id="rId31"/>
    <p:sldId id="645" r:id="rId32"/>
    <p:sldId id="646" r:id="rId33"/>
    <p:sldId id="647" r:id="rId34"/>
    <p:sldId id="648" r:id="rId35"/>
    <p:sldId id="649" r:id="rId36"/>
    <p:sldId id="653" r:id="rId37"/>
    <p:sldId id="654" r:id="rId38"/>
    <p:sldId id="655" r:id="rId39"/>
    <p:sldId id="656" r:id="rId40"/>
    <p:sldId id="657" r:id="rId41"/>
    <p:sldId id="658" r:id="rId42"/>
    <p:sldId id="659" r:id="rId43"/>
    <p:sldId id="660" r:id="rId44"/>
    <p:sldId id="661" r:id="rId45"/>
    <p:sldId id="662" r:id="rId46"/>
    <p:sldId id="690" r:id="rId47"/>
    <p:sldId id="691" r:id="rId48"/>
    <p:sldId id="692" r:id="rId49"/>
    <p:sldId id="693" r:id="rId50"/>
    <p:sldId id="663" r:id="rId51"/>
    <p:sldId id="664" r:id="rId52"/>
    <p:sldId id="665" r:id="rId53"/>
    <p:sldId id="666" r:id="rId54"/>
    <p:sldId id="667" r:id="rId55"/>
    <p:sldId id="668" r:id="rId56"/>
    <p:sldId id="694" r:id="rId57"/>
    <p:sldId id="695" r:id="rId58"/>
    <p:sldId id="669" r:id="rId59"/>
    <p:sldId id="670" r:id="rId60"/>
    <p:sldId id="671" r:id="rId61"/>
    <p:sldId id="672" r:id="rId62"/>
    <p:sldId id="673" r:id="rId63"/>
    <p:sldId id="696" r:id="rId64"/>
    <p:sldId id="697" r:id="rId65"/>
    <p:sldId id="698" r:id="rId66"/>
    <p:sldId id="699" r:id="rId67"/>
    <p:sldId id="700" r:id="rId68"/>
    <p:sldId id="674" r:id="rId69"/>
    <p:sldId id="675" r:id="rId70"/>
    <p:sldId id="676" r:id="rId71"/>
    <p:sldId id="677" r:id="rId72"/>
    <p:sldId id="678" r:id="rId73"/>
    <p:sldId id="680" r:id="rId74"/>
    <p:sldId id="681" r:id="rId75"/>
    <p:sldId id="682" r:id="rId76"/>
    <p:sldId id="683" r:id="rId77"/>
    <p:sldId id="684" r:id="rId78"/>
    <p:sldId id="685" r:id="rId79"/>
    <p:sldId id="280" r:id="rId80"/>
    <p:sldId id="487" r:id="rId81"/>
    <p:sldId id="686" r:id="rId82"/>
    <p:sldId id="262" r:id="rId83"/>
  </p:sldIdLst>
  <p:sldSz cx="12192000" cy="6858000"/>
  <p:notesSz cx="6858000" cy="9144000"/>
  <p:custDataLst>
    <p:tags r:id="rId8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8" userDrawn="1">
          <p15:clr>
            <a:srgbClr val="A4A3A4"/>
          </p15:clr>
        </p15:guide>
        <p15:guide id="2" pos="38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18"/>
        <p:guide pos="382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7" Type="http://schemas.openxmlformats.org/officeDocument/2006/relationships/tags" Target="tags/tag211.xml"/><Relationship Id="rId86" Type="http://schemas.openxmlformats.org/officeDocument/2006/relationships/tableStyles" Target="tableStyles.xml"/><Relationship Id="rId85" Type="http://schemas.openxmlformats.org/officeDocument/2006/relationships/viewProps" Target="viewProps.xml"/><Relationship Id="rId84" Type="http://schemas.openxmlformats.org/officeDocument/2006/relationships/presProps" Target="presProps.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3.xml"/><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6.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78.xml"/><Relationship Id="rId5" Type="http://schemas.openxmlformats.org/officeDocument/2006/relationships/image" Target="../media/image2.png"/><Relationship Id="rId4" Type="http://schemas.microsoft.com/office/2007/relationships/media" Target="../media/media2.mp3"/><Relationship Id="rId3" Type="http://schemas.openxmlformats.org/officeDocument/2006/relationships/audio" Target="../media/media2.mp3"/><Relationship Id="rId2" Type="http://schemas.openxmlformats.org/officeDocument/2006/relationships/tags" Target="../tags/tag77.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84.xml"/><Relationship Id="rId5" Type="http://schemas.openxmlformats.org/officeDocument/2006/relationships/image" Target="../media/image2.png"/><Relationship Id="rId4" Type="http://schemas.microsoft.com/office/2007/relationships/media" Target="../media/media3.mp3"/><Relationship Id="rId3" Type="http://schemas.openxmlformats.org/officeDocument/2006/relationships/audio" Target="../media/media3.mp3"/><Relationship Id="rId2" Type="http://schemas.openxmlformats.org/officeDocument/2006/relationships/tags" Target="../tags/tag83.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image" Target="../media/image3.jpe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image" Target="../media/image3.jpe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image" Target="../media/image3.jpe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image" Target="../media/image3.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5.xml"/></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27.xml"/><Relationship Id="rId5" Type="http://schemas.openxmlformats.org/officeDocument/2006/relationships/image" Target="../media/image2.png"/><Relationship Id="rId4" Type="http://schemas.microsoft.com/office/2007/relationships/media" Target="../media/media4.mp3"/><Relationship Id="rId3" Type="http://schemas.openxmlformats.org/officeDocument/2006/relationships/audio" Target="../media/media4.mp3"/><Relationship Id="rId2" Type="http://schemas.openxmlformats.org/officeDocument/2006/relationships/tags" Target="../tags/tag126.xml"/><Relationship Id="rId1" Type="http://schemas.openxmlformats.org/officeDocument/2006/relationships/image" Target="../media/image3.jpe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image" Target="../media/image3.jpe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image" Target="../media/image3.jpe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image" Target="../media/image3.jpe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image" Target="../media/image3.jpeg"/></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39.xml"/><Relationship Id="rId5" Type="http://schemas.openxmlformats.org/officeDocument/2006/relationships/image" Target="../media/image2.png"/><Relationship Id="rId4" Type="http://schemas.microsoft.com/office/2007/relationships/media" Target="../media/media5.mp3"/><Relationship Id="rId3" Type="http://schemas.openxmlformats.org/officeDocument/2006/relationships/audio" Target="../media/media5.mp3"/><Relationship Id="rId2" Type="http://schemas.openxmlformats.org/officeDocument/2006/relationships/tags" Target="../tags/tag138.xml"/><Relationship Id="rId1" Type="http://schemas.openxmlformats.org/officeDocument/2006/relationships/image" Target="../media/image3.jpe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image" Target="../media/image3.jpeg"/></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image" Target="../media/image3.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5.xml"/><Relationship Id="rId1" Type="http://schemas.openxmlformats.org/officeDocument/2006/relationships/tags" Target="../tags/tag144.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7.xml"/><Relationship Id="rId1" Type="http://schemas.openxmlformats.org/officeDocument/2006/relationships/tags" Target="../tags/tag146.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9.xml"/><Relationship Id="rId1" Type="http://schemas.openxmlformats.org/officeDocument/2006/relationships/tags" Target="../tags/tag148.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1.xml"/><Relationship Id="rId1" Type="http://schemas.openxmlformats.org/officeDocument/2006/relationships/tags" Target="../tags/tag150.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5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5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54.xml"/><Relationship Id="rId5" Type="http://schemas.openxmlformats.org/officeDocument/2006/relationships/image" Target="../media/image2.png"/><Relationship Id="rId4" Type="http://schemas.microsoft.com/office/2007/relationships/media" Target="../media/media6.mp3"/><Relationship Id="rId3" Type="http://schemas.openxmlformats.org/officeDocument/2006/relationships/audio" Target="../media/media6.mp3"/><Relationship Id="rId2" Type="http://schemas.openxmlformats.org/officeDocument/2006/relationships/tags" Target="../tags/tag153.xml"/><Relationship Id="rId1" Type="http://schemas.openxmlformats.org/officeDocument/2006/relationships/image" Target="../media/image3.jpeg"/></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image" Target="../media/image3.jpeg"/></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image" Target="../media/image3.jpeg"/></Relationships>
</file>

<file path=ppt/slides/_rels/slide5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60.xml"/><Relationship Id="rId5" Type="http://schemas.openxmlformats.org/officeDocument/2006/relationships/image" Target="../media/image2.png"/><Relationship Id="rId4" Type="http://schemas.microsoft.com/office/2007/relationships/media" Target="../media/media7.mp3"/><Relationship Id="rId3" Type="http://schemas.openxmlformats.org/officeDocument/2006/relationships/audio" Target="../media/media7.mp3"/><Relationship Id="rId2" Type="http://schemas.openxmlformats.org/officeDocument/2006/relationships/tags" Target="../tags/tag159.xml"/><Relationship Id="rId1" Type="http://schemas.openxmlformats.org/officeDocument/2006/relationships/image" Target="../media/image3.jpeg"/></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image" Target="../media/image3.jpe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4.xml"/><Relationship Id="rId1" Type="http://schemas.openxmlformats.org/officeDocument/2006/relationships/tags" Target="../tags/tag163.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6.xml"/><Relationship Id="rId1" Type="http://schemas.openxmlformats.org/officeDocument/2006/relationships/tags" Target="../tags/tag165.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7.xml"/></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image" Target="../media/image3.jpeg"/></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9.xml"/><Relationship Id="rId1" Type="http://schemas.openxmlformats.org/officeDocument/2006/relationships/tags" Target="../tags/tag68.xml"/></Relationships>
</file>

<file path=ppt/slides/_rels/slide6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73.xml"/><Relationship Id="rId5" Type="http://schemas.openxmlformats.org/officeDocument/2006/relationships/image" Target="../media/image2.png"/><Relationship Id="rId4" Type="http://schemas.microsoft.com/office/2007/relationships/media" Target="../media/media8.mp3"/><Relationship Id="rId3" Type="http://schemas.openxmlformats.org/officeDocument/2006/relationships/audio" Target="../media/media8.mp3"/><Relationship Id="rId2" Type="http://schemas.openxmlformats.org/officeDocument/2006/relationships/tags" Target="../tags/tag172.xml"/><Relationship Id="rId1" Type="http://schemas.openxmlformats.org/officeDocument/2006/relationships/image" Target="../media/image3.jpeg"/></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image" Target="../media/image3.jpe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7.xml"/><Relationship Id="rId1" Type="http://schemas.openxmlformats.org/officeDocument/2006/relationships/tags" Target="../tags/tag176.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9.xml"/><Relationship Id="rId1" Type="http://schemas.openxmlformats.org/officeDocument/2006/relationships/tags" Target="../tags/tag178.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1.xml"/><Relationship Id="rId1" Type="http://schemas.openxmlformats.org/officeDocument/2006/relationships/tags" Target="../tags/tag180.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3.xml"/><Relationship Id="rId1" Type="http://schemas.openxmlformats.org/officeDocument/2006/relationships/tags" Target="../tags/tag182.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5.xml"/><Relationship Id="rId1" Type="http://schemas.openxmlformats.org/officeDocument/2006/relationships/tags" Target="../tags/tag184.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86.xml"/></Relationships>
</file>

<file path=ppt/slides/_rels/slide6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88.xml"/><Relationship Id="rId5" Type="http://schemas.openxmlformats.org/officeDocument/2006/relationships/image" Target="../media/image2.png"/><Relationship Id="rId4" Type="http://schemas.microsoft.com/office/2007/relationships/media" Target="../media/media9.mp3"/><Relationship Id="rId3" Type="http://schemas.openxmlformats.org/officeDocument/2006/relationships/audio" Target="../media/media9.mp3"/><Relationship Id="rId2" Type="http://schemas.openxmlformats.org/officeDocument/2006/relationships/tags" Target="../tags/tag187.xml"/><Relationship Id="rId1" Type="http://schemas.openxmlformats.org/officeDocument/2006/relationships/image" Target="../media/image3.jpeg"/></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1.xml"/><Relationship Id="rId1" Type="http://schemas.openxmlformats.org/officeDocument/2006/relationships/tags" Target="../tags/tag70.xml"/></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image" Target="../media/image3.jpeg"/></Relationships>
</file>

<file path=ppt/slides/_rels/slide7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94.xml"/><Relationship Id="rId5" Type="http://schemas.openxmlformats.org/officeDocument/2006/relationships/image" Target="../media/image2.png"/><Relationship Id="rId4" Type="http://schemas.microsoft.com/office/2007/relationships/media" Target="../media/media10.mp3"/><Relationship Id="rId3" Type="http://schemas.openxmlformats.org/officeDocument/2006/relationships/audio" Target="../media/media10.mp3"/><Relationship Id="rId2" Type="http://schemas.openxmlformats.org/officeDocument/2006/relationships/tags" Target="../tags/tag193.xml"/><Relationship Id="rId1" Type="http://schemas.openxmlformats.org/officeDocument/2006/relationships/image" Target="../media/image3.jpeg"/></Relationships>
</file>

<file path=ppt/slides/_rels/slide7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96.xml"/><Relationship Id="rId5" Type="http://schemas.openxmlformats.org/officeDocument/2006/relationships/image" Target="../media/image2.png"/><Relationship Id="rId4" Type="http://schemas.microsoft.com/office/2007/relationships/media" Target="../media/media11.mp3"/><Relationship Id="rId3" Type="http://schemas.openxmlformats.org/officeDocument/2006/relationships/audio" Target="../media/media11.mp3"/><Relationship Id="rId2" Type="http://schemas.openxmlformats.org/officeDocument/2006/relationships/tags" Target="../tags/tag195.xml"/><Relationship Id="rId1" Type="http://schemas.openxmlformats.org/officeDocument/2006/relationships/image" Target="../media/image3.jpeg"/></Relationships>
</file>

<file path=ppt/slides/_rels/slide7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image" Target="../media/image3.jpeg"/></Relationships>
</file>

<file path=ppt/slides/_rels/slide7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image" Target="../media/image3.jpeg"/></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image" Target="../media/image3.jpeg"/></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image" Target="../media/image3.jpeg"/></Relationships>
</file>

<file path=ppt/slides/_rels/slide7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image" Target="../media/image3.jpe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07.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0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3.xml"/><Relationship Id="rId1" Type="http://schemas.openxmlformats.org/officeDocument/2006/relationships/tags" Target="../tags/tag72.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09.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1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5.xml"/><Relationship Id="rId1" Type="http://schemas.openxmlformats.org/officeDocument/2006/relationships/tags" Target="../tags/tag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41020" y="-29845"/>
            <a:ext cx="11295380" cy="691769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r>
              <a:rPr lang="zh-CN" altLang="en-US" sz="3200">
                <a:solidFill>
                  <a:schemeClr val="accent4">
                    <a:lumMod val="50000"/>
                  </a:schemeClr>
                </a:solidFill>
                <a:effectLst/>
                <a:latin typeface="+mj-ea"/>
                <a:ea typeface="+mj-ea"/>
                <a:cs typeface="+mj-ea"/>
                <a:sym typeface="可可唯自强者强" panose="020B0503020204020204" charset="-128"/>
              </a:rPr>
              <a:t>感恩南无释迦牟尼佛（三称）</a:t>
            </a:r>
            <a:endParaRPr lang="zh-CN" altLang="en-US" sz="3200">
              <a:solidFill>
                <a:schemeClr val="accent4">
                  <a:lumMod val="50000"/>
                </a:schemeClr>
              </a:solidFill>
              <a:effectLst/>
              <a:latin typeface="+mj-ea"/>
              <a:ea typeface="+mj-ea"/>
              <a:cs typeface="+mj-ea"/>
              <a:sym typeface="可可唯自强者强" panose="020B0503020204020204" charset="-128"/>
            </a:endParaRPr>
          </a:p>
          <a:p>
            <a:pPr algn="ctr"/>
            <a:endParaRPr lang="zh-CN" altLang="en-US" sz="3200">
              <a:solidFill>
                <a:schemeClr val="accent4">
                  <a:lumMod val="50000"/>
                </a:schemeClr>
              </a:solidFill>
              <a:effectLst/>
              <a:latin typeface="+mj-ea"/>
              <a:ea typeface="+mj-ea"/>
              <a:cs typeface="+mj-ea"/>
              <a:sym typeface="可可唯自强者强" panose="020B0503020204020204" charset="-128"/>
            </a:endParaRPr>
          </a:p>
          <a:p>
            <a:pPr algn="ctr"/>
            <a:r>
              <a:rPr lang="zh-CN" altLang="en-US" sz="3200">
                <a:solidFill>
                  <a:schemeClr val="accent4">
                    <a:lumMod val="50000"/>
                  </a:schemeClr>
                </a:solidFill>
                <a:effectLst/>
                <a:latin typeface="+mj-ea"/>
                <a:ea typeface="+mj-ea"/>
                <a:cs typeface="+mj-ea"/>
                <a:sym typeface="可可唯自强者强" panose="020B0503020204020204" charset="-128"/>
              </a:rPr>
              <a:t>感恩南无大慈大悲救苦救难广大灵感观世音菩萨摩诃萨（三称）</a:t>
            </a:r>
            <a:endParaRPr lang="zh-CN" altLang="en-US" sz="3200">
              <a:solidFill>
                <a:schemeClr val="accent4">
                  <a:lumMod val="50000"/>
                </a:schemeClr>
              </a:solidFill>
              <a:effectLst/>
              <a:latin typeface="+mj-ea"/>
              <a:ea typeface="+mj-ea"/>
              <a:cs typeface="+mj-ea"/>
              <a:sym typeface="可可唯自强者强" panose="020B0503020204020204" charset="-128"/>
            </a:endParaRPr>
          </a:p>
          <a:p>
            <a:pPr algn="ctr"/>
            <a:r>
              <a:rPr lang="zh-CN" altLang="en-US" sz="3200">
                <a:solidFill>
                  <a:schemeClr val="accent4">
                    <a:lumMod val="50000"/>
                  </a:schemeClr>
                </a:solidFill>
                <a:effectLst/>
                <a:latin typeface="+mj-ea"/>
                <a:ea typeface="+mj-ea"/>
                <a:cs typeface="+mj-ea"/>
                <a:sym typeface="可可唯自强者强" panose="020B0503020204020204" charset="-128"/>
              </a:rPr>
              <a:t> </a:t>
            </a:r>
            <a:endParaRPr lang="zh-CN" altLang="en-US" sz="3200">
              <a:solidFill>
                <a:schemeClr val="accent4">
                  <a:lumMod val="50000"/>
                </a:schemeClr>
              </a:solidFill>
              <a:effectLst/>
              <a:latin typeface="+mj-ea"/>
              <a:ea typeface="+mj-ea"/>
              <a:cs typeface="+mj-ea"/>
              <a:sym typeface="可可唯自强者强" panose="020B0503020204020204" charset="-128"/>
            </a:endParaRPr>
          </a:p>
          <a:p>
            <a:pPr algn="ctr"/>
            <a:r>
              <a:rPr lang="zh-CN" altLang="en-US" sz="3200">
                <a:solidFill>
                  <a:schemeClr val="accent4">
                    <a:lumMod val="50000"/>
                  </a:schemeClr>
                </a:solidFill>
                <a:effectLst/>
                <a:latin typeface="+mj-ea"/>
                <a:ea typeface="+mj-ea"/>
                <a:cs typeface="+mj-ea"/>
                <a:sym typeface="可可唯自强者强" panose="020B0503020204020204" charset="-128"/>
              </a:rPr>
              <a:t>感恩师父盧軍宏臺長（一称）</a:t>
            </a:r>
            <a:endParaRPr lang="zh-CN" altLang="en-US" sz="3200">
              <a:solidFill>
                <a:schemeClr val="accent4">
                  <a:lumMod val="50000"/>
                </a:schemeClr>
              </a:solidFill>
              <a:effectLst/>
              <a:latin typeface="+mj-ea"/>
              <a:ea typeface="+mj-ea"/>
              <a:cs typeface="+mj-ea"/>
              <a:sym typeface="可可唯自强者强" panose="020B0503020204020204" charset="-128"/>
            </a:endParaRPr>
          </a:p>
          <a:p>
            <a:pPr algn="ctr"/>
            <a:r>
              <a:rPr lang="zh-CN" altLang="en-US" sz="3200">
                <a:solidFill>
                  <a:schemeClr val="accent4">
                    <a:lumMod val="50000"/>
                  </a:schemeClr>
                </a:solidFill>
                <a:effectLst/>
                <a:latin typeface="+mj-ea"/>
                <a:ea typeface="+mj-ea"/>
                <a:cs typeface="+mj-ea"/>
                <a:sym typeface="可可唯自强者强" panose="020B0503020204020204" charset="-128"/>
              </a:rPr>
              <a:t> </a:t>
            </a:r>
            <a:endParaRPr lang="zh-CN" altLang="en-US" sz="3200">
              <a:solidFill>
                <a:schemeClr val="accent4">
                  <a:lumMod val="50000"/>
                </a:schemeClr>
              </a:solidFill>
              <a:effectLst/>
              <a:latin typeface="+mj-ea"/>
              <a:ea typeface="+mj-ea"/>
              <a:cs typeface="+mj-ea"/>
              <a:sym typeface="可可唯自强者强" panose="020B0503020204020204" charset="-128"/>
            </a:endParaRPr>
          </a:p>
          <a:p>
            <a:pPr algn="ctr"/>
            <a:r>
              <a:rPr lang="zh-CN" altLang="en-US" sz="3200">
                <a:solidFill>
                  <a:schemeClr val="accent4">
                    <a:lumMod val="50000"/>
                  </a:schemeClr>
                </a:solidFill>
                <a:effectLst/>
                <a:latin typeface="+mj-ea"/>
                <a:ea typeface="+mj-ea"/>
                <a:cs typeface="+mj-ea"/>
                <a:sym typeface="可可唯自强者强" panose="020B0503020204020204" charset="-128"/>
              </a:rPr>
              <a:t>给自己念三遍心经</a:t>
            </a:r>
            <a:endParaRPr lang="zh-CN" altLang="en-US" sz="3200">
              <a:solidFill>
                <a:schemeClr val="accent4">
                  <a:lumMod val="50000"/>
                </a:schemeClr>
              </a:solidFill>
              <a:effectLst/>
              <a:latin typeface="+mj-ea"/>
              <a:ea typeface="+mj-ea"/>
              <a:cs typeface="+mj-ea"/>
              <a:sym typeface="可可唯自强者强" panose="020B0503020204020204" charset="-128"/>
            </a:endParaRPr>
          </a:p>
          <a:p>
            <a:pPr algn="ctr"/>
            <a:r>
              <a:rPr lang="zh-CN" altLang="en-US" sz="3200">
                <a:solidFill>
                  <a:schemeClr val="accent4">
                    <a:lumMod val="50000"/>
                  </a:schemeClr>
                </a:solidFill>
                <a:effectLst/>
                <a:latin typeface="+mj-ea"/>
                <a:ea typeface="+mj-ea"/>
                <a:cs typeface="+mj-ea"/>
                <a:sym typeface="可可唯自强者强" panose="020B0503020204020204" charset="-128"/>
              </a:rPr>
              <a:t>请南无大慈大悲救苦救难广大灵感观世音菩萨慈悲，加持我XX正信正念，如理如法，修心修行，增上智慧。</a:t>
            </a:r>
            <a:endParaRPr lang="zh-CN" altLang="en-US" sz="3200">
              <a:solidFill>
                <a:schemeClr val="accent4">
                  <a:lumMod val="50000"/>
                </a:schemeClr>
              </a:solidFill>
              <a:effectLst/>
              <a:latin typeface="+mj-ea"/>
              <a:ea typeface="+mj-ea"/>
              <a:cs typeface="+mj-ea"/>
              <a:sym typeface="可可唯自强者强" panose="020B0503020204020204" charset="-128"/>
            </a:endParaRPr>
          </a:p>
        </p:txBody>
      </p:sp>
      <p:pic>
        <p:nvPicPr>
          <p:cNvPr id="2" name="观世音菩萨圣号（东方台博客下载）">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0" y="6509385"/>
            <a:ext cx="370205" cy="37846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9191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000">
                <p:cTn id="7" fill="hold" display="1">
                  <p:stCondLst>
                    <p:cond delay="indefinite"/>
                  </p:stCondLst>
                  <p:endCondLst>
                    <p:cond evt="onStopAudio">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金</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言法语</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标题 1"/>
          <p:cNvSpPr>
            <a:spLocks noGrp="1"/>
          </p:cNvSpPr>
          <p:nvPr/>
        </p:nvSpPr>
        <p:spPr>
          <a:xfrm>
            <a:off x="492760" y="712470"/>
            <a:ext cx="11541760" cy="519493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要合光即悟。合光即悟，就是和佛光接上，那么你就得到佛光普照，马上开悟。</a:t>
            </a:r>
            <a:endPar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wenda20130303B 56:49</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心中有乐土佛才能常驻</a:t>
            </a: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问：臺长在法会上说观世音菩萨开示说：</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心中要有一片乐土，佛就能够进这一片乐土，然后心中才能常驻佛，以后也能够脱离六道轮回。</a:t>
            </a:r>
            <a:r>
              <a:rPr sz="2700" b="0">
                <a:effectLst/>
                <a:latin typeface="微软雅黑" panose="020B0503020204020204" pitchFamily="34" charset="-122"/>
                <a:cs typeface="微软雅黑" panose="020B0503020204020204" pitchFamily="34" charset="-122"/>
                <a:sym typeface="可可唯自强者强" panose="020B0503020204020204" charset="-128"/>
              </a:rPr>
              <a:t>意思是说修心念经，心里有佛就能够做到这样，是不是这个意思？</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答：是这样的，</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如果你心中有菩萨，跟菩萨的佛光接在一起的，你心中就已经有佛光了而且有佛了。</a:t>
            </a:r>
            <a:r>
              <a:rPr sz="2700" b="0">
                <a:effectLst/>
                <a:latin typeface="微软雅黑" panose="020B0503020204020204" pitchFamily="34" charset="-122"/>
                <a:cs typeface="微软雅黑" panose="020B0503020204020204" pitchFamily="34" charset="-122"/>
                <a:sym typeface="可可唯自强者强" panose="020B0503020204020204" charset="-128"/>
              </a:rPr>
              <a:t>我们经常说</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法喜充满的法喜，</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1、心中有乐土佛才能常驻 wenda20131230B_5649">
            <a:hlinkClick r:id="" action="ppaction://media"/>
          </p:cNvPr>
          <p:cNvPicPr/>
          <p:nvPr>
            <a:audioFile r:link="rId3"/>
            <p:extLst>
              <p:ext uri="{DAA4B4D4-6D71-4841-9C94-3DE7FCFB9230}">
                <p14:media xmlns:p14="http://schemas.microsoft.com/office/powerpoint/2010/main" r:embed="rId4"/>
              </p:ext>
            </p:extLst>
          </p:nvPr>
        </p:nvPicPr>
        <p:blipFill>
          <a:blip r:embed="rId5"/>
          <a:stretch>
            <a:fillRect/>
          </a:stretch>
        </p:blipFill>
        <p:spPr>
          <a:xfrm>
            <a:off x="998855" y="961390"/>
            <a:ext cx="239395" cy="22288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wenda20130303B 56:49</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实际上就是菩萨的地方。</a:t>
            </a:r>
            <a:r>
              <a:rPr sz="2700" b="0">
                <a:effectLst/>
                <a:latin typeface="微软雅黑" panose="020B0503020204020204" pitchFamily="34" charset="-122"/>
                <a:cs typeface="微软雅黑" panose="020B0503020204020204" pitchFamily="34" charset="-122"/>
                <a:sym typeface="可可唯自强者强" panose="020B0503020204020204" charset="-128"/>
              </a:rPr>
              <a:t>所以你心中要有一个飞机场，菩萨飞机才能降落呀。你这个飞机场要干净，要平坦，不要有杂念（主要是心中要常有佛）对</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（有时候臺长跟人家看图腾说身上已经有观世音菩萨了，是不是两种概念？）噢，这个不是一个概念（这个是说他念经念地比较好了）</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念到心中有菩萨，就是说他一想到菩萨，菩萨就可以感应到，</a:t>
            </a:r>
            <a:r>
              <a:rPr sz="2700" b="0">
                <a:effectLst/>
                <a:latin typeface="微软雅黑" panose="020B0503020204020204" pitchFamily="34" charset="-122"/>
                <a:cs typeface="微软雅黑" panose="020B0503020204020204" pitchFamily="34" charset="-122"/>
                <a:sym typeface="可可唯自强者强" panose="020B0503020204020204" charset="-128"/>
              </a:rPr>
              <a:t>是菩萨感应到，并不是说他一想菩萨，菩萨就到他身上来了（就是说他修心修得比较精进，比较好了）已经很好了，非常好了</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wenda20130303B 56:49</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（脑子有这个意识）他一想到菩萨，菩萨就到了</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（像这种情况臺长给他看到身上有菩萨，这种同修是不是一般都到这个境界了）臺长在某一个人身上看到菩萨都还不如你一想到菩萨，菩萨就来（那么一想到菩萨，菩萨就来，心中已经……）</a:t>
            </a:r>
            <a:r>
              <a:rPr sz="2700" b="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已经常驻菩萨了</a:t>
            </a:r>
            <a:r>
              <a:rPr sz="2700" b="0">
                <a:effectLst/>
                <a:latin typeface="微软雅黑" panose="020B0503020204020204" pitchFamily="34" charset="-122"/>
                <a:cs typeface="微软雅黑" panose="020B0503020204020204" pitchFamily="34" charset="-122"/>
                <a:sym typeface="可可唯自强者强" panose="020B0503020204020204" charset="-128"/>
              </a:rPr>
              <a:t>呀。</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wenda20141228A  00:49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一寸光阴一寸金 紧随佛光精进行；台长对2015年新年的开示</a:t>
            </a: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男听众：师父好，弟子给爱师台长请安！师父，我先念一段话吧，比较简短，我看写得特别好。</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师父的真心：众生之痛乃吾佛之痛</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师父的期望：愿更多众生能离苦得乐</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师父的幸福：所有入门之人永不退转</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2、一寸光阴一寸金 紧随佛光精进行；台长对2015年新年的开示 141228229">
            <a:hlinkClick r:id="" action="ppaction://media"/>
          </p:cNvPr>
          <p:cNvPicPr/>
          <p:nvPr>
            <a:audioFile r:link="rId3"/>
            <p:extLst>
              <p:ext uri="{DAA4B4D4-6D71-4841-9C94-3DE7FCFB9230}">
                <p14:media xmlns:p14="http://schemas.microsoft.com/office/powerpoint/2010/main" r:embed="rId4"/>
              </p:ext>
            </p:extLst>
          </p:nvPr>
        </p:nvPicPr>
        <p:blipFill>
          <a:blip r:embed="rId5"/>
          <a:stretch>
            <a:fillRect/>
          </a:stretch>
        </p:blipFill>
        <p:spPr>
          <a:xfrm>
            <a:off x="876300" y="952500"/>
            <a:ext cx="257175" cy="23622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1">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wenda20141228A  00:49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师父的快乐：大家真修实修证悟菩提</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师父的信念：徒弟爱我信观世音菩萨</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我们的报答：脱离六道轮回一世修成</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我们的目标：做观世音菩萨千手千眼</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我们的心愿：种莲定与师父天上相见</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我们的祝福：愿菩萨甘露能洒遍人间</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感恩师父！</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台长答：谢谢，非常好，这个也是师父真的心愿！</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wenda20141228A  00:49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男听众：师父，2015年需要注意一些什么？需要加强些什么经文，请师父开示一下。</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台长答：其实2015年新年，随着天时，不断地有一些业报会</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加快，这个是真的。比方说，过去我们中国传统有一句话叫做</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“君子报仇，十年不晚”，他会十年等待，对不对啊？现在的人</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你只要讲他一句不好，他马上就还你；你今天打他一拳，他马上打还你；你今天骂小孩子一句，他马上给你颜色看，就是这个报应快得不得了。现在你只要做一件坏事，马上就被抓起来了，对不对？</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wenda20141228A  00:49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这个业报越转越快。所以人的身体也是这样，今天你吃了不好的东西了，马上叫你身体看颜色；你今天只要连续一两个月不开心，马上身上就长东西，这些东西快得不得了。</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现在除了在自修的基础上，必须要度众生。因为在度生、弘法的道路上能够加强自己的自修，</a:t>
            </a:r>
            <a:r>
              <a:rPr sz="2700" b="0">
                <a:effectLst/>
                <a:latin typeface="微软雅黑" panose="020B0503020204020204" pitchFamily="34" charset="-122"/>
                <a:cs typeface="微软雅黑" panose="020B0503020204020204" pitchFamily="34" charset="-122"/>
                <a:sym typeface="可可唯自强者强" panose="020B0503020204020204" charset="-128"/>
              </a:rPr>
              <a:t>度人的时候你跟别人说，实际上就是提醒自己了。</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另外你去弘法、去教导别人的时候，你必须自身要有能量，</a:t>
            </a:r>
            <a:r>
              <a:rPr sz="2700" b="0">
                <a:effectLst/>
                <a:latin typeface="微软雅黑" panose="020B0503020204020204" pitchFamily="34" charset="-122"/>
                <a:cs typeface="微软雅黑" panose="020B0503020204020204" pitchFamily="34" charset="-122"/>
                <a:sym typeface="可可唯自强者强" panose="020B0503020204020204" charset="-128"/>
              </a:rPr>
              <a:t>所以你必须要学习，你不学习就不能跟别人去沟通。有些事情必须自身要刚强，要坚硬，你才能把自己百炼成钢。所以多度众生，我觉得是非常重要的。有时候我们度众生，也不一定要怎么样，打个电话，跟人家多说说，</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wenda20141228A  00:49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只要这个人有缘分的就说，没有缘分也没办法，对不对啊？</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为什么有些人搞一些销售，他这么钻尽脑筋拼命地出去，为了</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赚钱、为了销售他怎么肯这么做呢？难道我们救人，一分钱不</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要，拼命地把这么好的东西告诉别人，我们就不能像他们销售</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一样地去多帮助别人吗？那销售人家知道了还讨厌他，而</a:t>
            </a:r>
            <a:r>
              <a:rPr sz="2700">
                <a:effectLst/>
                <a:latin typeface="微软雅黑" panose="020B0503020204020204" pitchFamily="34" charset="-122"/>
                <a:cs typeface="微软雅黑" panose="020B0503020204020204" pitchFamily="34" charset="-122"/>
                <a:sym typeface="可可唯自强者强" panose="020B0503020204020204" charset="-128"/>
              </a:rPr>
              <a:t>我们</a:t>
            </a:r>
            <a:endParaRPr sz="270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a:effectLst/>
                <a:latin typeface="微软雅黑" panose="020B0503020204020204" pitchFamily="34" charset="-122"/>
                <a:cs typeface="微软雅黑" panose="020B0503020204020204" pitchFamily="34" charset="-122"/>
                <a:sym typeface="可可唯自强者强" panose="020B0503020204020204" charset="-128"/>
              </a:rPr>
              <a:t>去帮助别人、去让人家能够有法喜，又不要钱、没有任何利益</a:t>
            </a:r>
            <a:endParaRPr sz="270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a:effectLst/>
                <a:latin typeface="微软雅黑" panose="020B0503020204020204" pitchFamily="34" charset="-122"/>
                <a:cs typeface="微软雅黑" panose="020B0503020204020204" pitchFamily="34" charset="-122"/>
                <a:sym typeface="可可唯自强者强" panose="020B0503020204020204" charset="-128"/>
              </a:rPr>
              <a:t>的，只是把这么好的法门告诉别人，让大家都来念经，让你们家里平安、受益，你想想看，这是一个非常伟大的心灵事业。</a:t>
            </a:r>
            <a:r>
              <a:rPr sz="2700" b="0">
                <a:effectLst/>
                <a:latin typeface="微软雅黑" panose="020B0503020204020204" pitchFamily="34" charset="-122"/>
                <a:cs typeface="微软雅黑" panose="020B0503020204020204" pitchFamily="34" charset="-122"/>
                <a:sym typeface="可可唯自强者强" panose="020B0503020204020204" charset="-128"/>
              </a:rPr>
              <a:t>所以，我觉得</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一个人要把自己的良心放平了，要想到别人还在受苦。</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wenda20141228A  00:49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现在有几个人自己好了能够想到“哎呀，其他人都能够早一点念经学佛，像我一样就好了”？看看有多少实例，有的孩子八九年精神病不会好，修了两三个月，好了。早知道他要花这么多钱吗，要苦这么多年吗？我们讲的这就叫</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“一个人应该用什么样的发心来获得什么样的果报”。随着天时的紧迫，每一年天灾人祸不断，希望大家能够爱护好自己的慧命，多多地救人，多多地积累功德。</a:t>
            </a:r>
            <a:r>
              <a:rPr sz="2700" b="0">
                <a:effectLst/>
                <a:latin typeface="微软雅黑" panose="020B0503020204020204" pitchFamily="34" charset="-122"/>
                <a:cs typeface="微软雅黑" panose="020B0503020204020204" pitchFamily="34" charset="-122"/>
                <a:sym typeface="可可唯自强者强" panose="020B0503020204020204" charset="-128"/>
              </a:rPr>
              <a:t>就像人生有跌宕起伏一样，那么到了该你倒霉的时候，等到你不如意的时候，你一求就灵了，这个时候就是因为你平时积攒的那些功德起效果了。</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635"/>
            <a:ext cx="11296800" cy="6917690"/>
          </a:xfrm>
          <a:prstGeom prst="rect">
            <a:avLst/>
          </a:prstGeom>
        </p:spPr>
        <p:txBody>
          <a:bodyPr vert="horz" lIns="90000" tIns="46800" rIns="90000" bIns="46800" rtlCol="0" anchor="ctr" anchorCtr="0">
            <a:normAutofit lnSpcReduction="2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lnSpc>
                <a:spcPct val="150000"/>
              </a:lnSpc>
            </a:pPr>
            <a:r>
              <a:rPr lang="zh-CN" altLang="en-US" sz="40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师父给世界佛友最后的叮咛</a:t>
            </a: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r>
              <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世界佛友大家好！</a:t>
            </a: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师父很久没有跟大家见面了，这一年时间师父很想念大家，师父心中时时挂念着每个孩子。你们都是心靈法門的火种，无论师父在哪里，师父永远在你们每个孩子的心里，观世音菩萨的慈悲永远普照着你们的心灵。师父很爱你们！希望你们坚持佛道，永不退转！ </a:t>
            </a: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wenda20141228A  00:49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所以，希望大家</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一定要懂得怎么样爱护好自己的本性、良心，</a:t>
            </a:r>
            <a:endPar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怎么样让自己的功德不要有漏，怎么样让自己不停地积累功德，还有就是要爱护好身体，不要消耗自己的福德，千万不要浪费时</a:t>
            </a:r>
            <a:endPar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间。</a:t>
            </a:r>
            <a:r>
              <a:rPr sz="2700" b="0">
                <a:effectLst/>
                <a:latin typeface="微软雅黑" panose="020B0503020204020204" pitchFamily="34" charset="-122"/>
                <a:cs typeface="微软雅黑" panose="020B0503020204020204" pitchFamily="34" charset="-122"/>
                <a:sym typeface="可可唯自强者强" panose="020B0503020204020204" charset="-128"/>
              </a:rPr>
              <a:t>我可以告诉你们，时间越来越短了，现在人的时间过得比过去快很多，一会儿功夫你们看看又一年了吧！快不快？不知不觉一年了，想一想我们都做了些什么？听到有一首歌叫《时间都到哪里去了》，时间真的都到哪里去了？看看孩子的长大，我们父母亲越来越变得老了；看看我们的父母亲很多都离开我们了，他们带走了什么？他们什么都没有；他们在人间留下了什么？也什么都没留下；</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wenda20141228A  00:49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他们能修成什么果位呢？他们接下来到哪里去呢？他们就是为了孩子一辈子吃苦耐劳，孩子几年之后可能就忘了他们了。有几个人还记得我们的祖宗呢，讲得出祖宗的牌位上面写的是谁？</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所以，有时候</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要把人间看淡、要放得下，才能真正知道我们到人间来的目的，</a:t>
            </a:r>
            <a:r>
              <a:rPr sz="2700" b="0">
                <a:effectLst/>
                <a:latin typeface="微软雅黑" panose="020B0503020204020204" pitchFamily="34" charset="-122"/>
                <a:cs typeface="微软雅黑" panose="020B0503020204020204" pitchFamily="34" charset="-122"/>
                <a:sym typeface="可可唯自强者强" panose="020B0503020204020204" charset="-128"/>
              </a:rPr>
              <a:t>我们来干吗的？不要到死的时候躺在医院里，看着天花板，浑身插着管子的时候才想到“我到人间来干吗的？”那个时候不是你说了算，那个时候就由审判官来审判了。所以，人可怜就是看不到远方啊！人的眼力不好啊！所以中国有句古话叫“人无远虑，</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wenda20141228A  00:49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必有近患”。一个人要看得远，我们学佛人更要看得远。</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人间是借假修真的地方，</a:t>
            </a:r>
            <a:r>
              <a:rPr sz="2700" b="0">
                <a:effectLst/>
                <a:latin typeface="微软雅黑" panose="020B0503020204020204" pitchFamily="34" charset="-122"/>
                <a:cs typeface="微软雅黑" panose="020B0503020204020204" pitchFamily="34" charset="-122"/>
                <a:sym typeface="可可唯自强者强" panose="020B0503020204020204" charset="-128"/>
              </a:rPr>
              <a:t>我们为什么在这个假的舞台上拼命地像真的一样，拼命地在人生舞台上你争我夺，尔虞我诈，难过不难过？伤心不伤心？所以这些都是人应该在2015年好好地反醒的，应该好好地做菩萨。</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师父最后告诉大家，2015年就是希望大家每天问问自己像不</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像人，如果你觉得你还很像人，那你就要赶紧做菩萨；如果你像人，你死了之后可能下辈子投人；如果你觉得你已经在人间像菩萨了，</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wenda20141228A  00:49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你就算死掉也会上天做菩萨。因为将来会越来越多的人无缘无故走掉的，有些人没有痛苦地走掉并不是一件坏事，因为他可能会直接上去，这是被收去的；还有很多人痛死、烧死、摔死、压死、烫死，像这种不得好死，那这个人一定上不去。所以每天问问自己像不像菩萨、像不像人，如果自己觉得像鬼了，很快就要进监狱。所以，台长昨天晚上给他们开示的时候也在讲：一个人偷人家东西做鬼事，接下来马上被抓到监狱里去了。你杀了一个人，是不是做鬼事了？接下来进监狱。你人还没死，已经在人间地狱里了。对不对啊？所以，</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一个人要经常问问自己像不像菩萨、像不像佛，如果不像，</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wenda20141228A  00:49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那你下辈子就投人了。等到觉得自己已经像菩萨了，那你下辈子一定是菩萨。</a:t>
            </a:r>
            <a:r>
              <a:rPr sz="2700" b="0">
                <a:effectLst/>
                <a:latin typeface="微软雅黑" panose="020B0503020204020204" pitchFamily="34" charset="-122"/>
                <a:cs typeface="微软雅黑" panose="020B0503020204020204" pitchFamily="34" charset="-122"/>
                <a:sym typeface="可可唯自强者强" panose="020B0503020204020204" charset="-128"/>
              </a:rPr>
              <a:t>等到所有的人都说你“哎呀，你是一个活菩萨，你是一个菩萨心肠的好人啊”，你这个人不要讲，以后死了一定到菩萨道，什么样的人在什么样的道，对不对啊？好好努力！所以，要居安思危！一个人不能没有远虑，真的。比尔盖茨曾经讲过一句话：“我之所以能成功，因为我在这个世界上看问题永远是拿着望远镜的。”所以，</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一个人要看到将来，我们的将来到底是西方极乐世界，还是四圣道，在天道、阿修罗道，还是在人道，在畜生道？</a:t>
            </a:r>
            <a:r>
              <a:rPr sz="2700" b="0">
                <a:effectLst/>
                <a:latin typeface="微软雅黑" panose="020B0503020204020204" pitchFamily="34" charset="-122"/>
                <a:cs typeface="微软雅黑" panose="020B0503020204020204" pitchFamily="34" charset="-122"/>
                <a:sym typeface="可可唯自强者强" panose="020B0503020204020204" charset="-128"/>
              </a:rPr>
              <a:t>现在天天在玩男女关系的人就在畜生道活着，为了满足自己欲望，喝酒、玩乐，</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wenda20141228A  00:49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就是在畜生道，对不对？你看小狗玩个球开心吗？猴子耍猴耍得开心吗？去玩好了。还有，做鬼事，背后伤人、阴人，这些人怎么不要做鬼啊！讲话以为别人听不见，你想想菩萨听不见啊，鬼听不见吗？你以为你做的这些鬼事人家不知道吗？看看有多少人过去做的鬼事，为什么现在一样样都揭发出来了？以为不知道？天时未到啊！人有果报啊，这个怎么可以不把它当回事？所以，</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要好好珍惜！真的不能再浪费天上给我们的时光、给我们人间一世修成的这个机会，只有人道能够一世修成，可以直接跳到各个果位上去！</a:t>
            </a:r>
            <a:r>
              <a:rPr sz="2700" b="0">
                <a:effectLst/>
                <a:latin typeface="微软雅黑" panose="020B0503020204020204" pitchFamily="34" charset="-122"/>
                <a:cs typeface="微软雅黑" panose="020B0503020204020204" pitchFamily="34" charset="-122"/>
                <a:sym typeface="可可唯自强者强" panose="020B0503020204020204" charset="-128"/>
              </a:rPr>
              <a:t>人道可以进入畜生道、地狱道、天道，也可以直接修到阿弥陀佛的境界、</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wenda20141228A  00:49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脱离六道轮回啊！所以，人道就这么短暂几十年，你还要打麻将；还要天天晚上吃啊、喝啊、杀别人；你还要天天吵架、骂人、生气，你这是在干什么？你到了人间到底来干什么？为了一样东西，为了中一个彩票，为了某一句话生气，你想想看你值得不值得？</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这几十年你已经浪费了，还不醒悟的话，你不是把自己的慧命、把自己的生命全部都害了吗？一个人怎么可以这么不开悟啊？</a:t>
            </a:r>
            <a:r>
              <a:rPr sz="2700" b="0">
                <a:effectLst/>
                <a:latin typeface="微软雅黑" panose="020B0503020204020204" pitchFamily="34" charset="-122"/>
                <a:cs typeface="微软雅黑" panose="020B0503020204020204" pitchFamily="34" charset="-122"/>
                <a:sym typeface="可可唯自强者强" panose="020B0503020204020204" charset="-128"/>
              </a:rPr>
              <a:t>想一想，一架飞机上三百多人，一个炮弹上去就这么没了！想一想，人家不是父母吗？人家不是孩子吗？想一想，一个海啸来几万人就这么被卷走了；想一想，一个地震21万人就这么没了！哪个不是没有家庭啊，</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wenda20141228A  00:49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没有到你头上难道就不会发生吗？所以，一个人就是可怜，</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没有看到，碰到自己的事情“台长啊，救救我……”碰到人家</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的事情，没有一个着急的，自私啊！所以，台长昨天晚上在开示的时候讲到，一对小夫妻19岁，一个孩子才三个月，他们小夫妻</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在打游戏机，就是这个BB在边上不停地哇哇哭，父母亲竟然</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可以把这个孩子拿起来就往地板上砸死了……现在的人已经自私到只要你影响到我的利益了、影响到我的烦恼了、让我不开心了，我就把你打死。想一想，人已经变成什么样的动物了，已经不是人类了，已经完全不能接受别人，不能听别人的意见。想一想，</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wenda20141228A  00:49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人已经变成什么样的动物了，已经不是人类了，已经完全不能接</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受别人，不能听别人的意见。想一想，这个世界再这么下去会多</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么地可怕，就这么因为吵闹影响他们打游戏机，亲生父母亲就可</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以把一个三岁的孩子摔死。你们去网上看一看，有没有这个新闻，台长看了心寒啊！现在的人已经成什么样了，难道不要下去投畜生道啊？尔虞我诈、你争我夺！为了一块肉，老虎、狮子、狼都可以互相厮杀、厮咬啊。我们是人，我们是有智慧、有慧命的人,我们为什么要做这些事情？！所以，要在自己2014年即将结束的时候好好想一想，你这一年浪费了多少时间？时间都到哪里去了？</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wenda20141228A  00:49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你做了多少人的事情、做了多少鬼的事情、做了多少畜生的事情，还有，你做了多少菩萨的事情？好好地想一想！台长希望你们把这一段好好地整理一下，让更多的人能够看一看，能够理解一下。我们现在活在什么样的心态之下，我们的人只要违反了自己的私心，就是拥有自私的利益，他就可以损害别人的利益！这是什么样的人？这已经不是人了！是</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人要为别人想，做圣人，而不是做一个凡人。</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所以，台长希望大家在年底之前好好</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地念礼佛大忏悔文。台长跟观世音菩萨祈求：</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595630"/>
            <a:ext cx="11135360" cy="5909945"/>
          </a:xfrm>
          <a:prstGeom prst="rect">
            <a:avLst/>
          </a:prstGeom>
        </p:spPr>
        <p:txBody>
          <a:bodyPr vert="horz" lIns="90000" tIns="46800" rIns="90000" bIns="46800" rtlCol="0" anchor="ctr" anchorCtr="0">
            <a:no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altLang="zh-CN"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师父十几年为了弘法，肉身消耗、背业很重，但是师父一直都在给你们加持。希望你们每天都能够好好学习师父的白话佛法和开示，依教奉行，严守戒律是成佛的基础。多多为众生真心付出，破除自身的我执我相，心中常念佛恩、国土恩、师恩、父母恩、众生恩；成佛的路上需要真心诚心、勇猛精进、心系众生、一心向佛的孩子。</a:t>
            </a: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wenda20141228A  00:49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希望给我们所有学习心灵法门的人在年底之前多一点时间念礼佛大忏悔文，帮他们在年底多消一点业障。菩萨很慈悲，所以都给大家加了礼佛大忏悔文，不会让他们激活，菩萨就是这么在帮助我们！我们为什么要“除夕除夕”？就是要除掉过去昔日一些不好的东西，迎来新年。所以，</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希望大家好好地把身体上、思维上不好的东西全部要除掉，自己的心才能光明。</a:t>
            </a:r>
            <a:r>
              <a:rPr sz="2700" b="0">
                <a:effectLst/>
                <a:latin typeface="微软雅黑" panose="020B0503020204020204" pitchFamily="34" charset="-122"/>
                <a:cs typeface="微软雅黑" panose="020B0503020204020204" pitchFamily="34" charset="-122"/>
                <a:sym typeface="可可唯自强者强" panose="020B0503020204020204" charset="-128"/>
              </a:rPr>
              <a:t>擦不干净的衣服你永远穿不上去的，洗干净的衣服才能好好地穿得像件新的一样。希望大家把身上不好的脏的思维、行为、语言全部都要除掉，昔日的伤痛要把它除去，迎来新的一年，好好地做一个像人一样的人，好好做一个菩萨吧！</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wenda20141228A  00:49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不能在人间做鬼事，不能在人间再做那些肮脏的事！看看现在的报应还不知道吗？有多少人出事，不就是因为做了太多肮脏的鬼事，以为别人不知道，“不是不报，时候未到”。所以，希望学佛人要珍惜佛法、珍惜生命、珍惜你的时间、珍惜你的有缘众生，好好地活在这个人间，不要再浪费自己宝贵的时间了。希望大家看一看一生走过的路，你还有几年可以走？你一生走过的路让你迷惑颠倒、妄想，所以菩萨叫我们远离颠倒梦想，菩萨让我们远离啊。天天念心经，难道不知道要远离颠倒梦想吗！天天乱想，天天像做梦一样醉生梦死地活在这个世界上，我们失去了多少珍贵的本性、</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wenda20141228A  00:49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善良的良心，让我们现在天天像活在地狱道一样，痛苦煎熬，</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不是你自己的心造成的吗？难道还是谁给你造成的？</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没有悟性的人那只能做一个凡人，要拥有悟性的人他才能成为一个圣人。</a:t>
            </a:r>
            <a:r>
              <a:rPr sz="2700" b="0">
                <a:effectLst/>
                <a:latin typeface="微软雅黑" panose="020B0503020204020204" pitchFamily="34" charset="-122"/>
                <a:cs typeface="微软雅黑" panose="020B0503020204020204" pitchFamily="34" charset="-122"/>
                <a:sym typeface="可可唯自强者强" panose="020B0503020204020204" charset="-128"/>
              </a:rPr>
              <a:t>希</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望大家好自为之，在2015年钟声即将敲响之前，赶快多多念礼</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佛大忏悔文，好好地忏悔！想一想你对不起多少人，自己的爷爷</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奶奶、父母亲、帮助过你的人、曾经爱过你的人、曾经支持过你的人，你伤害了多少人的感情，好好地想一想，好好地忏悔吧！否则，这将永远随着你的灵魂离开你的肉身之后让你痛苦、让你下地狱。希望大家好自为之！台长大声疾呼啊，真的要珍惜了！看一看，</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wenda20141228A  00:49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一年要死四千多万人，想一想吧，多么可怕的数字！多少人自</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杀、多少人车祸、多少人被拉走、多少人被病魔折腾、多少人</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生癌症，有多少人还活在人间地狱当中受着病痛的煎熬啊！有多少人没腿、有多少人没手、有多少瞎子，可怜不可怜？！想一想，人间多少人在受到战火的折磨，像索马里这种国家打仗打了三个多</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月，死了21万人啊！想一想，他们不是人吗？想一想，每一天我们都活在什么位置，活在人间的六道之中啊！希望大家多一点慈悲心吧！希望大家在自己没有癌症、身上还没有病痛之前赶快醒悟吧！不要再去欺负自己的爸爸妈妈，不要再欺负自己的孩子，</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wenda20141228A  00:49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也不要再去做那些伤害同事、伤害朋友的事情了，不要再去偷鸡摸狗，再去赚人家一点不该赚的钱了！想一想地狱是很可怕的，就像你的恶梦一样，死了之后你的恶梦就永远不会再醒了。</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好好地修吧！真心实意地修，珍惜今天，才会拥有明天。</a:t>
            </a:r>
            <a:r>
              <a:rPr sz="2700" b="0">
                <a:effectLst/>
                <a:latin typeface="微软雅黑" panose="020B0503020204020204" pitchFamily="34" charset="-122"/>
                <a:cs typeface="微软雅黑" panose="020B0503020204020204" pitchFamily="34" charset="-122"/>
                <a:sym typeface="可可唯自强者强" panose="020B0503020204020204" charset="-128"/>
              </a:rPr>
              <a:t>希望你们把师父这些话好好地告诉更多的学佛人，让他们珍惜，不要在人间再假假地活着了，天天假假的有什么用啊！天上都看得见，地府都知道啊，骗人啊！只能骗人，骗不了天的！你看看多少人出事，不就是自己以为骗得了人吗？多少会计做假账，以为骗得了人，一查就查出来了，“天网恢恢，疏而不漏”，明白了吗？</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金</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言法语</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标题 1"/>
          <p:cNvSpPr>
            <a:spLocks noGrp="1"/>
          </p:cNvSpPr>
          <p:nvPr/>
        </p:nvSpPr>
        <p:spPr>
          <a:xfrm>
            <a:off x="492760" y="712470"/>
            <a:ext cx="11541760" cy="519493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无我无人。......直至菩萨......真性不能移动，</a:t>
            </a:r>
            <a:r>
              <a:rPr lang="zh-CN" altLang="en-US" sz="32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——因为你没有你自己了，你的境界才会上去，你才会到菩萨界。</a:t>
            </a:r>
            <a:r>
              <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要在心中没有是非。</a:t>
            </a:r>
            <a:endPar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wenda20150104B_1344</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舍去小我，成全大我，真正的开悟是明心见性</a:t>
            </a: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听 众：师父好，弟子给恩师台长请安！（谢谢）今天下午澳门共修组开共修会，请师父给澳门共修组开示一下吧。</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台 长：实际上不管是哪里，澳门佛友也是很精进的，师父早有耳闻了。就是</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怎么样能够坚持、怎么样能够舍去自身的利益来成全众生的利益，这是学佛人很重要的一点。</a:t>
            </a:r>
            <a:r>
              <a:rPr sz="2700" b="0">
                <a:effectLst/>
                <a:latin typeface="微软雅黑" panose="020B0503020204020204" pitchFamily="34" charset="-122"/>
                <a:cs typeface="微软雅黑" panose="020B0503020204020204" pitchFamily="34" charset="-122"/>
                <a:sym typeface="可可唯自强者强" panose="020B0503020204020204" charset="-128"/>
              </a:rPr>
              <a:t>不管是哪个地方的共修会，都要懂得一点：</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我们做人、做事情要舍去自我，来成全大我。</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3、舍去小我，成全大我，真正的开悟是明心见性wenda20150104B_1344">
            <a:hlinkClick r:id="" action="ppaction://media"/>
          </p:cNvPr>
          <p:cNvPicPr/>
          <p:nvPr>
            <a:audioFile r:link="rId3"/>
            <p:extLst>
              <p:ext uri="{DAA4B4D4-6D71-4841-9C94-3DE7FCFB9230}">
                <p14:media xmlns:p14="http://schemas.microsoft.com/office/powerpoint/2010/main" r:embed="rId4"/>
              </p:ext>
            </p:extLst>
          </p:nvPr>
        </p:nvPicPr>
        <p:blipFill>
          <a:blip r:embed="rId5"/>
          <a:stretch>
            <a:fillRect/>
          </a:stretch>
        </p:blipFill>
        <p:spPr>
          <a:xfrm>
            <a:off x="963930" y="996315"/>
            <a:ext cx="309245" cy="30988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6">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wenda20150104B_1344</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什么叫舍去自我？比方说你帮助了别人，你就是舍去了小我、成全了大我；你放下了自己本来的凡心就是你的小我，那你</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找到正知正觉，</a:t>
            </a:r>
            <a:r>
              <a:rPr sz="2700" b="0">
                <a:effectLst/>
                <a:latin typeface="微软雅黑" panose="020B0503020204020204" pitchFamily="34" charset="-122"/>
                <a:cs typeface="微软雅黑" panose="020B0503020204020204" pitchFamily="34" charset="-122"/>
                <a:sym typeface="可可唯自强者强" panose="020B0503020204020204" charset="-128"/>
              </a:rPr>
              <a:t>实际上就是舍弃了人心中的一个小我，来成全了你真正的做人要气量大的一个大我，</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和真正的觉悟。</a:t>
            </a:r>
            <a:r>
              <a:rPr sz="2700" b="0">
                <a:effectLst/>
                <a:latin typeface="微软雅黑" panose="020B0503020204020204" pitchFamily="34" charset="-122"/>
                <a:cs typeface="微软雅黑" panose="020B0503020204020204" pitchFamily="34" charset="-122"/>
                <a:sym typeface="可可唯自强者强" panose="020B0503020204020204" charset="-128"/>
              </a:rPr>
              <a:t>所以，为什么人家说小心“小心眼”？实际上这也是人的一个毛病。学佛很重要，因为</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学佛是学的心、学的精神，修心就是要改掉自己身上的毛病。我们不管做什么事情，一定要懂得为别人想。</a:t>
            </a:r>
            <a:r>
              <a:rPr sz="2700" b="0">
                <a:effectLst/>
                <a:latin typeface="微软雅黑" panose="020B0503020204020204" pitchFamily="34" charset="-122"/>
                <a:cs typeface="微软雅黑" panose="020B0503020204020204" pitchFamily="34" charset="-122"/>
                <a:sym typeface="可可唯自强者强" panose="020B0503020204020204" charset="-128"/>
              </a:rPr>
              <a:t>实际上现在的这个社会为什么会变得这么肮脏？没有一个人会为别人想，就为自己想。在这个社会细胞里，每个人都在自私的细胞当中游着，等到到他家里的时候，</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wenda20150104B_1344</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他们也是用自私来对待家里的人，所以家里就不得安宁。</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佛就是觉悟、觉醒，看得见一切众生本来就具有的佛性，觉悟</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的本性实际上就是我们经常讲的一个人智慧的根本智。</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一个人</a:t>
            </a:r>
            <a:endPar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能够得到真正的开悟，他是明心见性，知道这个人间一切都不可</a:t>
            </a:r>
            <a:endPar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得的。</a:t>
            </a:r>
            <a:r>
              <a:rPr sz="2700" b="0">
                <a:effectLst/>
                <a:latin typeface="微软雅黑" panose="020B0503020204020204" pitchFamily="34" charset="-122"/>
                <a:cs typeface="微软雅黑" panose="020B0503020204020204" pitchFamily="34" charset="-122"/>
                <a:sym typeface="可可唯自强者强" panose="020B0503020204020204" charset="-128"/>
              </a:rPr>
              <a:t>我得到了就会有失去的痛苦，我得不到我也会痛苦，所以</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最好的方法就是不去得，“无得亦无失”，</a:t>
            </a:r>
            <a:r>
              <a:rPr sz="2700" b="0">
                <a:effectLst/>
                <a:latin typeface="微软雅黑" panose="020B0503020204020204" pitchFamily="34" charset="-122"/>
                <a:cs typeface="微软雅黑" panose="020B0503020204020204" pitchFamily="34" charset="-122"/>
                <a:sym typeface="可可唯自强者强" panose="020B0503020204020204" charset="-128"/>
              </a:rPr>
              <a:t>你不得，哪来的失啊？！人生没有生，哪来的死啊？！《心经》讲的就是这个，讲</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我们真正的菩萨就是普度众生，我们真正学佛的人就是救度众生，</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wenda20150104B_1344</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所以要救度众生才能成菩萨。</a:t>
            </a:r>
            <a:r>
              <a:rPr sz="2700" b="0">
                <a:effectLst/>
                <a:latin typeface="微软雅黑" panose="020B0503020204020204" pitchFamily="34" charset="-122"/>
                <a:cs typeface="微软雅黑" panose="020B0503020204020204" pitchFamily="34" charset="-122"/>
                <a:sym typeface="可可唯自强者强" panose="020B0503020204020204" charset="-128"/>
              </a:rPr>
              <a:t>一个人帮助别人，这个人才会在</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人家心中成为一个好人。你们每天去帮助别人，是不是每天别人</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尊重你啊？你如果从来不帮助别人，自私的心，那你哪来的智慧，哪来别人对你的帮助？我们学佛人经常说要懂得涅槃。涅槃是什</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么？就是</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让自己这颗心成为一个真正的体净体，</a:t>
            </a:r>
            <a:r>
              <a:rPr sz="2700" b="0">
                <a:effectLst/>
                <a:latin typeface="微软雅黑" panose="020B0503020204020204" pitchFamily="34" charset="-122"/>
                <a:cs typeface="微软雅黑" panose="020B0503020204020204" pitchFamily="34" charset="-122"/>
                <a:sym typeface="可可唯自强者强" panose="020B0503020204020204" charset="-128"/>
              </a:rPr>
              <a:t>要把自己的傲心、慢心、傲慢之心全部要去除，人不能生嫉妒心、不能生傲慢心、不能没有良心，不能有恨心、不能有贪心。所以，</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想脱离六道轮回你就要有慈悲的真心、要有慈悲的感恩心，这样才会让你那些不好的心全部把它堵塞、把它去除。</a:t>
            </a:r>
            <a:r>
              <a:rPr sz="2700" b="0">
                <a:effectLst/>
                <a:latin typeface="微软雅黑" panose="020B0503020204020204" pitchFamily="34" charset="-122"/>
                <a:cs typeface="微软雅黑" panose="020B0503020204020204" pitchFamily="34" charset="-122"/>
                <a:sym typeface="可可唯自强者强" panose="020B0503020204020204" charset="-128"/>
              </a:rPr>
              <a:t>师父经常跟大家讲，</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心中善念越多，</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340" y="-635"/>
            <a:ext cx="11195050" cy="6917690"/>
          </a:xfrm>
          <a:prstGeom prst="rect">
            <a:avLst/>
          </a:prstGeom>
        </p:spPr>
        <p:txBody>
          <a:bodyPr vert="horz" lIns="90000" tIns="46800" rIns="90000" bIns="46800" rtlCol="0" anchor="ctr" anchorCtr="0">
            <a:normAutofit lnSpcReduction="1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释迦牟尼佛、观世音菩萨和师父会永远加持保佑每个正信正念的好孩子，佛法的传承靠每个佛子薪火相传，师父会引领你们到达彼岸。希望你们珍惜末法时期最后一班法船，众生的苦就是师父的苦，师父愿你们一世修成报佛恩！</a:t>
            </a: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just">
              <a:lnSpc>
                <a:spcPct val="150000"/>
              </a:lnSpc>
            </a:pP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r>
              <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lang="en-US" altLang="zh-CN"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lang="en-US" altLang="zh-CN"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师父  </a:t>
            </a: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r>
              <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lang="en-US" altLang="zh-CN"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2021年11月5日 </a:t>
            </a: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wenda20150104B_1344</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恶念就会越少；心中越想到帮助别人，就越会真的去帮助别人，就不会去害别人。</a:t>
            </a:r>
            <a:r>
              <a:rPr sz="2700" b="0">
                <a:effectLst/>
                <a:latin typeface="微软雅黑" panose="020B0503020204020204" pitchFamily="34" charset="-122"/>
                <a:cs typeface="微软雅黑" panose="020B0503020204020204" pitchFamily="34" charset="-122"/>
                <a:sym typeface="可可唯自强者强" panose="020B0503020204020204" charset="-128"/>
              </a:rPr>
              <a:t>一个人为什么会害别人？就是因为他心中的善念太少，因为他充满着那些不好的哀伤心、求财心、争斗心、嫉妒心、分别心、瞋恚心，傲慢心……就像今天前面有个女孩子说自己在忏悔，她说：“师父，我觉得自己其实什么都没有，我为什么还要骄傲？我觉得自己有病了。”师父告诉她：“对了，你这个就叫有病，这个就叫无明习气，不明白自己这个习气哪来的。”所以，</a:t>
            </a:r>
            <a:r>
              <a:rPr sz="2700">
                <a:effectLst/>
                <a:latin typeface="微软雅黑" panose="020B0503020204020204" pitchFamily="34" charset="-122"/>
                <a:cs typeface="微软雅黑" panose="020B0503020204020204" pitchFamily="34" charset="-122"/>
                <a:sym typeface="可可唯自强者强" panose="020B0503020204020204" charset="-128"/>
              </a:rPr>
              <a:t>我们人学佛，必须要放下这些心。</a:t>
            </a:r>
            <a:r>
              <a:rPr sz="2700" b="0">
                <a:effectLst/>
                <a:latin typeface="微软雅黑" panose="020B0503020204020204" pitchFamily="34" charset="-122"/>
                <a:cs typeface="微软雅黑" panose="020B0503020204020204" pitchFamily="34" charset="-122"/>
                <a:sym typeface="可可唯自强者强" panose="020B0503020204020204" charset="-128"/>
              </a:rPr>
              <a:t>今天，你们澳门同修走到一起，就必须好好地努力，必须真的放下自己，好好地学。</a:t>
            </a:r>
            <a:r>
              <a:rPr sz="2700">
                <a:effectLst/>
                <a:latin typeface="微软雅黑" panose="020B0503020204020204" pitchFamily="34" charset="-122"/>
                <a:cs typeface="微软雅黑" panose="020B0503020204020204" pitchFamily="34" charset="-122"/>
                <a:sym typeface="可可唯自强者强" panose="020B0503020204020204" charset="-128"/>
              </a:rPr>
              <a:t>心中只有别人，</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wenda20150104B_1344</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effectLst/>
                <a:latin typeface="微软雅黑" panose="020B0503020204020204" pitchFamily="34" charset="-122"/>
                <a:cs typeface="微软雅黑" panose="020B0503020204020204" pitchFamily="34" charset="-122"/>
                <a:sym typeface="可可唯自强者强" panose="020B0503020204020204" charset="-128"/>
              </a:rPr>
              <a:t>心中没有自己，每想一个事情不能为自己先想。</a:t>
            </a:r>
            <a:r>
              <a:rPr sz="2700" b="0">
                <a:effectLst/>
                <a:latin typeface="微软雅黑" panose="020B0503020204020204" pitchFamily="34" charset="-122"/>
                <a:cs typeface="微软雅黑" panose="020B0503020204020204" pitchFamily="34" charset="-122"/>
                <a:sym typeface="可可唯自强者强" panose="020B0503020204020204" charset="-128"/>
              </a:rPr>
              <a:t>现在人的毛病，做一件事情哪怕放生也要考虑“哎呀，我这几条鱼要大一点功德就多一点，我要给爸爸妈妈放了，因为爸爸妈妈给了我钱多，所以这些钱里面也有我放生的鱼……”所有的这一切全部不如理不如法，所有的一切全部有漏。希望大家一定要懂得，</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今天既然出来做善事、做功德了，就不能有任何一点点的私心杂念，这样你才会真正地觉悟。</a:t>
            </a:r>
            <a:r>
              <a:rPr sz="2700" b="0">
                <a:effectLst/>
                <a:latin typeface="微软雅黑" panose="020B0503020204020204" pitchFamily="34" charset="-122"/>
                <a:cs typeface="微软雅黑" panose="020B0503020204020204" pitchFamily="34" charset="-122"/>
                <a:sym typeface="可可唯自强者强" panose="020B0503020204020204" charset="-128"/>
              </a:rPr>
              <a:t>希望你们好好地学佛、好好修心，师父与你们共勉！（谢谢师父慈悲开示）</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wenda20120812B  16:06</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怎样才算是开悟</a:t>
            </a: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问：怎样才算是开悟？是不是一点贪瞋痴都没有？</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答：开悟有很多种，有的叫渐悟，就是渐渐地开悟；有的叫即悟，即悟就是马上就开悟了；还有一种顿悟，顿悟就是顿时就开悟了。开悟是什么？是指对某一件事情，对某一个方向，对自己所做的某一件事情，明白它里面做的事情的缘由和原因，这个就叫开悟。</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4、怎样才算是开悟wenda20120812B_1606">
            <a:hlinkClick r:id="" action="ppaction://media"/>
          </p:cNvPr>
          <p:cNvPicPr/>
          <p:nvPr>
            <a:audioFile r:link="rId3"/>
            <p:extLst>
              <p:ext uri="{DAA4B4D4-6D71-4841-9C94-3DE7FCFB9230}">
                <p14:media xmlns:p14="http://schemas.microsoft.com/office/powerpoint/2010/main" r:embed="rId4"/>
              </p:ext>
            </p:extLst>
          </p:nvPr>
        </p:nvPicPr>
        <p:blipFill>
          <a:blip r:embed="rId5"/>
          <a:stretch>
            <a:fillRect/>
          </a:stretch>
        </p:blipFill>
        <p:spPr>
          <a:xfrm>
            <a:off x="1023620" y="951230"/>
            <a:ext cx="266065" cy="29273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wenda20120812B  16:06</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菩萨的开悟不是说一天开悟，两天开悟，一小时开悟，两小时开悟，</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是永远开悟，</a:t>
            </a:r>
            <a:r>
              <a:rPr sz="2700" b="0">
                <a:effectLst/>
                <a:latin typeface="微软雅黑" panose="020B0503020204020204" pitchFamily="34" charset="-122"/>
                <a:cs typeface="微软雅黑" panose="020B0503020204020204" pitchFamily="34" charset="-122"/>
                <a:sym typeface="可可唯自强者强" panose="020B0503020204020204" charset="-128"/>
              </a:rPr>
              <a:t>那么这才叫菩萨，这就叫佛。而一般的人开悟可以很快的，就像我们突然之间碰见一件事情说：“哎呀，我明白了。原来是这么回事呀。”那么当然了，你这件事情碰到的时候是这样，碰到另外一件事情你又想不明白了，你又不开悟了。所以</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真正的开悟能够长期的开悟、永久的开悟</a:t>
            </a:r>
            <a:r>
              <a:rPr sz="2700" b="0">
                <a:effectLst/>
                <a:latin typeface="微软雅黑" panose="020B0503020204020204" pitchFamily="34" charset="-122"/>
                <a:cs typeface="微软雅黑" panose="020B0503020204020204" pitchFamily="34" charset="-122"/>
                <a:sym typeface="可可唯自强者强" panose="020B0503020204020204" charset="-128"/>
              </a:rPr>
              <a:t>（就是想永久的开悟，是不是一定要在没有太多业障的条件下才行？）对，</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在没有太多的业障下，而且在没有太多的杂念下，还有就是要心空，</a:t>
            </a:r>
            <a:r>
              <a:rPr sz="2700" b="0">
                <a:effectLst/>
                <a:latin typeface="微软雅黑" panose="020B0503020204020204" pitchFamily="34" charset="-122"/>
                <a:cs typeface="微软雅黑" panose="020B0503020204020204" pitchFamily="34" charset="-122"/>
                <a:sym typeface="可可唯自强者强" panose="020B0503020204020204" charset="-128"/>
              </a:rPr>
              <a:t>心空是什么呢？</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心空就是本性是空的，</a:t>
            </a:r>
            <a:r>
              <a:rPr sz="2700" b="0">
                <a:effectLst/>
                <a:latin typeface="微软雅黑" panose="020B0503020204020204" pitchFamily="34" charset="-122"/>
                <a:cs typeface="微软雅黑" panose="020B0503020204020204" pitchFamily="34" charset="-122"/>
                <a:sym typeface="可可唯自强者强" panose="020B0503020204020204" charset="-128"/>
              </a:rPr>
              <a:t>就是</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不去说人家，不思善不思恶，这个人会开悟。</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wenda20120812B  16:06</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善的我不去想，恶的我也不想，我就好好自己做自己的人，</a:t>
            </a:r>
            <a:r>
              <a:rPr sz="2700" b="0">
                <a:effectLst/>
                <a:latin typeface="微软雅黑" panose="020B0503020204020204" pitchFamily="34" charset="-122"/>
                <a:cs typeface="微软雅黑" panose="020B0503020204020204" pitchFamily="34" charset="-122"/>
                <a:sym typeface="可可唯自强者强" panose="020B0503020204020204" charset="-128"/>
              </a:rPr>
              <a:t>你这人就开悟了。</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custDataLst>
              <p:tags r:id="rId1"/>
            </p:custDataLst>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要守戒。要用心戒，什么事情都要用心来戒。</a:t>
            </a:r>
            <a:r>
              <a:rPr sz="2700" b="0">
                <a:effectLst/>
                <a:latin typeface="微软雅黑" panose="020B0503020204020204" pitchFamily="34" charset="-122"/>
                <a:cs typeface="微软雅黑" panose="020B0503020204020204" pitchFamily="34" charset="-122"/>
                <a:sym typeface="可可唯自强者强" panose="020B0503020204020204" charset="-128"/>
              </a:rPr>
              <a:t>难啊， 难受啊，很</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喜欢吃蛋糕的，已经胖成那个样子了，看见蛋糕嘴馋啊——咬咬</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牙，不吃。到结婚年龄了，一直没有结婚，看见男人，看见女人了，“哎呀，真想跟他谈恋爱”——</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必须克制。</a:t>
            </a:r>
            <a:r>
              <a:rPr sz="2700" b="0">
                <a:effectLst/>
                <a:latin typeface="微软雅黑" panose="020B0503020204020204" pitchFamily="34" charset="-122"/>
                <a:cs typeface="微软雅黑" panose="020B0503020204020204" pitchFamily="34" charset="-122"/>
                <a:sym typeface="可可唯自强者强" panose="020B0503020204020204" charset="-128"/>
              </a:rPr>
              <a:t>我教你们青年人怎么</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克制的？</a:t>
            </a:r>
            <a:r>
              <a:rPr sz="2700">
                <a:effectLst/>
                <a:latin typeface="微软雅黑" panose="020B0503020204020204" pitchFamily="34" charset="-122"/>
                <a:cs typeface="微软雅黑" panose="020B0503020204020204" pitchFamily="34" charset="-122"/>
                <a:sym typeface="可可唯自强者强" panose="020B0503020204020204" charset="-128"/>
              </a:rPr>
              <a:t>你们的意念一闪，我就马上把他拧回来。</a:t>
            </a:r>
            <a:r>
              <a:rPr sz="2700" b="0">
                <a:effectLst/>
                <a:latin typeface="微软雅黑" panose="020B0503020204020204" pitchFamily="34" charset="-122"/>
                <a:cs typeface="微软雅黑" panose="020B0503020204020204" pitchFamily="34" charset="-122"/>
                <a:sym typeface="可可唯自强者强" panose="020B0503020204020204" charset="-128"/>
              </a:rPr>
              <a:t>你不是说你要</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守戒吗？你不是说你一辈子交给菩萨了吗？你有一点点，我就把</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你拧过来，</a:t>
            </a:r>
            <a:r>
              <a:rPr sz="2700">
                <a:effectLst/>
                <a:latin typeface="微软雅黑" panose="020B0503020204020204" pitchFamily="34" charset="-122"/>
                <a:cs typeface="微软雅黑" panose="020B0503020204020204" pitchFamily="34" charset="-122"/>
                <a:sym typeface="可可唯自强者强" panose="020B0503020204020204" charset="-128"/>
              </a:rPr>
              <a:t>什么都不许有。</a:t>
            </a:r>
            <a:r>
              <a:rPr sz="2700" b="0">
                <a:effectLst/>
                <a:latin typeface="微软雅黑" panose="020B0503020204020204" pitchFamily="34" charset="-122"/>
                <a:cs typeface="微软雅黑" panose="020B0503020204020204" pitchFamily="34" charset="-122"/>
                <a:sym typeface="可可唯自强者强" panose="020B0503020204020204" charset="-128"/>
              </a:rPr>
              <a:t>那么其他佛友就可以了？来了一个听众，男孩子，我是刚刚在外面看见的。一个男孩子进来， 好像蛮老实</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的，人也长得蛮帅的，还有三四个人围着他要去讲呢。你说，</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custDataLst>
              <p:tags r:id="rId1"/>
            </p:custDataLst>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你们是学佛人啊？你们这些小女孩不给人家看得轻啊？看得重一点不可以吗？我对其他弟子不给他讲这么深，但是对你们徒弟，我必</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须讲这么深。</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自己要自律啊！</a:t>
            </a:r>
            <a:r>
              <a:rPr sz="2700" b="0">
                <a:effectLst/>
                <a:latin typeface="微软雅黑" panose="020B0503020204020204" pitchFamily="34" charset="-122"/>
                <a:cs typeface="微软雅黑" panose="020B0503020204020204" pitchFamily="34" charset="-122"/>
                <a:sym typeface="可可唯自强者强" panose="020B0503020204020204" charset="-128"/>
              </a:rPr>
              <a:t>知道自己不能做的事情，不要去做； 不该说的话，不要去说。如果你控制不住自己，你就不要跟自然界，不要跟天意去斗啊，你斗不过的。</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你只有学圣人，你才能超脱它，你才能离开它。</a:t>
            </a:r>
            <a:r>
              <a:rPr sz="2700" b="0">
                <a:effectLst/>
                <a:latin typeface="微软雅黑" panose="020B0503020204020204" pitchFamily="34" charset="-122"/>
                <a:cs typeface="微软雅黑" panose="020B0503020204020204" pitchFamily="34" charset="-122"/>
                <a:sym typeface="可可唯自强者强" panose="020B0503020204020204" charset="-128"/>
              </a:rPr>
              <a:t>举个例子，火车开过来了之后，你就算是一辆最好的坦克车，你就横在那里， 你能跟它斗吗？它 180 码开过来，你开 60 码。</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custDataLst>
              <p:tags r:id="rId1"/>
            </p:custDataLst>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你一撞， 坦克车都被它撞翻了。它是火车啊，它后面有加动力的。只有什么办法？等到火车来的时候，把车开离铁轨，离开这个轨道。也就是说，</a:t>
            </a:r>
            <a:r>
              <a:rPr sz="2700">
                <a:effectLst/>
                <a:latin typeface="微软雅黑" panose="020B0503020204020204" pitchFamily="34" charset="-122"/>
                <a:cs typeface="微软雅黑" panose="020B0503020204020204" pitchFamily="34" charset="-122"/>
                <a:sym typeface="可可唯自强者强" panose="020B0503020204020204" charset="-128"/>
              </a:rPr>
              <a:t>我们不要在人道里跟人一样来受， 而且我们要把这个境界超脱。我们已经到了菩萨的境界， 我们不跟人斗了，那你才真正离开了人间的烦恼道。</a:t>
            </a:r>
            <a:r>
              <a:rPr sz="2700" b="0">
                <a:effectLst/>
                <a:latin typeface="微软雅黑" panose="020B0503020204020204" pitchFamily="34" charset="-122"/>
                <a:cs typeface="微软雅黑" panose="020B0503020204020204" pitchFamily="34" charset="-122"/>
                <a:sym typeface="可可唯自强者强" panose="020B0503020204020204" charset="-128"/>
              </a:rPr>
              <a:t>师父给你们讲谁不好就是给谁加持，点到谁就是给谁加持，我不经常讲谁他就得不到加持。</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要用心戒，什么事情要用心来戒。比如说喝酒，表面上我不</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喝了，我把两个手捆起来，没用，因为心里还想着。</a:t>
            </a:r>
            <a:r>
              <a:rPr sz="2700">
                <a:effectLst/>
                <a:latin typeface="微软雅黑" panose="020B0503020204020204" pitchFamily="34" charset="-122"/>
                <a:cs typeface="微软雅黑" panose="020B0503020204020204" pitchFamily="34" charset="-122"/>
                <a:sym typeface="可可唯自强者强" panose="020B0503020204020204" charset="-128"/>
              </a:rPr>
              <a:t>要在心里，</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custDataLst>
              <p:tags r:id="rId1"/>
            </p:custDataLst>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effectLst/>
                <a:latin typeface="微软雅黑" panose="020B0503020204020204" pitchFamily="34" charset="-122"/>
                <a:cs typeface="微软雅黑" panose="020B0503020204020204" pitchFamily="34" charset="-122"/>
                <a:sym typeface="可可唯自强者强" panose="020B0503020204020204" charset="-128"/>
              </a:rPr>
              <a:t>“我不能再喝了”，那才是真正的戒。</a:t>
            </a:r>
            <a:r>
              <a:rPr sz="2700" b="0">
                <a:effectLst/>
                <a:latin typeface="微软雅黑" panose="020B0503020204020204" pitchFamily="34" charset="-122"/>
                <a:cs typeface="微软雅黑" panose="020B0503020204020204" pitchFamily="34" charset="-122"/>
                <a:sym typeface="可可唯自强者强" panose="020B0503020204020204" charset="-128"/>
              </a:rPr>
              <a:t>过去有一个小孩子咬指甲，他爸爸妈妈知道手指甲里面都是细菌，就给他手指甲那里擦辣椒，他照样吃，不怕辣。把他的手捆起来，他千方百计把手挣脱出来，往嘴巴里放， 这个就不叫心戒。</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心戒</a:t>
            </a:r>
            <a:r>
              <a:rPr sz="2700" b="0">
                <a:effectLst/>
                <a:latin typeface="微软雅黑" panose="020B0503020204020204" pitchFamily="34" charset="-122"/>
                <a:cs typeface="微软雅黑" panose="020B0503020204020204" pitchFamily="34" charset="-122"/>
                <a:sym typeface="可可唯自强者强" panose="020B0503020204020204" charset="-128"/>
              </a:rPr>
              <a:t>的意思，就是</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用心来戒掉这个事情，</a:t>
            </a:r>
            <a:r>
              <a:rPr sz="2700" b="0">
                <a:effectLst/>
                <a:latin typeface="微软雅黑" panose="020B0503020204020204" pitchFamily="34" charset="-122"/>
                <a:cs typeface="微软雅黑" panose="020B0503020204020204" pitchFamily="34" charset="-122"/>
                <a:sym typeface="可可唯自强者强" panose="020B0503020204020204" charset="-128"/>
              </a:rPr>
              <a:t>就是说，用不着你是否来拉住我，我自己不会做这些事情。</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金</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言法语</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标题 1"/>
          <p:cNvSpPr>
            <a:spLocks noGrp="1"/>
          </p:cNvSpPr>
          <p:nvPr/>
        </p:nvSpPr>
        <p:spPr>
          <a:xfrm>
            <a:off x="492760" y="712470"/>
            <a:ext cx="11541760" cy="519493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要守戒。要用心戒，什么事情都要用心来戒。</a:t>
            </a:r>
            <a:endPar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0" y="865505"/>
            <a:ext cx="12191365" cy="298450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br>
              <a:rPr lang="zh-CN" altLang="en-US" sz="54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br>
            <a:r>
              <a:rPr lang="zh-CN" altLang="en-US" sz="54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通达佛理，合光即悟</a:t>
            </a:r>
            <a:endParaRPr lang="zh-CN" altLang="en-US" sz="54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139700" y="4022725"/>
            <a:ext cx="1214247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pPr algn="ctr"/>
            <a:r>
              <a:rPr lang="en-US" altLang="zh-CN" sz="2000">
                <a:solidFill>
                  <a:schemeClr val="accent4">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solidFill>
                  <a:schemeClr val="accent4">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endParaRPr lang="zh-CN" altLang="en-US" sz="2000" b="1">
              <a:solidFill>
                <a:schemeClr val="accent4">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Wenda20200925  46:52</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梦到师父点化“破心戒”；行为、举止、思维要全方位改进</a:t>
            </a: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听 众：梦里同修问师父一个梦，师父梦里笑着说：“我点化你一下，你看你听得懂吗。”同修记不清楚怎么说，大概是“你这是破心戒”或者“有可能是你要破心戒”。“破心戒”不确定是怎么写的。请问师父，这个是什么意思？</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5、梦到师父点化“破心戒”；行为、举止、思维要全方位改进wenda20200925_4652">
            <a:hlinkClick r:id="" action="ppaction://media"/>
          </p:cNvPr>
          <p:cNvPicPr/>
          <p:nvPr>
            <a:audioFile r:link="rId3"/>
            <p:extLst>
              <p:ext uri="{DAA4B4D4-6D71-4841-9C94-3DE7FCFB9230}">
                <p14:media xmlns:p14="http://schemas.microsoft.com/office/powerpoint/2010/main" r:embed="rId4"/>
              </p:ext>
            </p:extLst>
          </p:nvPr>
        </p:nvPicPr>
        <p:blipFill>
          <a:blip r:embed="rId5"/>
          <a:stretch>
            <a:fillRect/>
          </a:stretch>
        </p:blipFill>
        <p:spPr>
          <a:xfrm>
            <a:off x="946150" y="1205865"/>
            <a:ext cx="309880" cy="30924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Wenda20200925  46:52</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台 长：“破心戒”，“心”就是心里的“心”，</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心里面有戒律的。</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你破心戒就是说你找了个理由来破自己的戒，就叫破心戒。</a:t>
            </a:r>
            <a:r>
              <a:rPr sz="2700" b="0">
                <a:effectLst/>
                <a:latin typeface="微软雅黑" panose="020B0503020204020204" pitchFamily="34" charset="-122"/>
                <a:cs typeface="微软雅黑" panose="020B0503020204020204" pitchFamily="34" charset="-122"/>
                <a:sym typeface="可可唯自强者强" panose="020B0503020204020204" charset="-128"/>
              </a:rPr>
              <a:t>把自己心中的这个理由，比方说你心里说“我应该节食，不能够吃的”，然后说“哎呀，不吃医生说没营养”，不就破心戒了？（明白了。同修想问，除了持戒要再严格一点，还有哪方面需要改进？）哪方面都要改进。</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一个人活在世界上，行为、举止、思维全部要改进。</a:t>
            </a:r>
            <a:r>
              <a:rPr sz="2700" b="0">
                <a:effectLst/>
                <a:latin typeface="微软雅黑" panose="020B0503020204020204" pitchFamily="34" charset="-122"/>
                <a:cs typeface="微软雅黑" panose="020B0503020204020204" pitchFamily="34" charset="-122"/>
                <a:sym typeface="可可唯自强者强" panose="020B0503020204020204" charset="-128"/>
              </a:rPr>
              <a:t>“人无完人，金无足赤”，黄金都没有百分之一百足赤的，全部都是99金（是的）</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解答来信疑惑:二百二十七</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问：师父说的</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“慎戒之，慎行之，心戒”</a:t>
            </a:r>
            <a:r>
              <a:rPr sz="2700" b="0">
                <a:effectLst/>
                <a:latin typeface="微软雅黑" panose="020B0503020204020204" pitchFamily="34" charset="-122"/>
                <a:cs typeface="微软雅黑" panose="020B0503020204020204" pitchFamily="34" charset="-122"/>
                <a:sym typeface="可可唯自强者强" panose="020B0503020204020204" charset="-128"/>
              </a:rPr>
              <a:t>是什么意思？</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答：</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谨慎地去守戒，</a:t>
            </a:r>
            <a:r>
              <a:rPr sz="2700" b="0">
                <a:effectLst/>
                <a:latin typeface="微软雅黑" panose="020B0503020204020204" pitchFamily="34" charset="-122"/>
                <a:cs typeface="微软雅黑" panose="020B0503020204020204" pitchFamily="34" charset="-122"/>
                <a:sym typeface="可可唯自强者强" panose="020B0503020204020204" charset="-128"/>
              </a:rPr>
              <a:t>谨慎地去做任何行为，</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心要守戒，意念不能出轨。</a:t>
            </a: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wenda20160108_7227</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守住意念，如履薄冰，严于律己，克己复礼</a:t>
            </a: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听 众：有师兄发现一个规律，晚上睡觉前意念如果清净的话，比如看《白话佛法》等，就很容易接到菩萨的气场，或做到飞起来的梦境；相反，意念一旦不清净，很容易梦考一塌糊涂，引来很大的业障。请师父开示几句，我们平时应该怎么守住意念呢？</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台 长：</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平时守住意念，就是如履薄冰，脑子永远不要放</a:t>
            </a:r>
            <a:endPar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松。</a:t>
            </a:r>
            <a:r>
              <a:rPr sz="2700" b="0">
                <a:effectLst/>
                <a:latin typeface="微软雅黑" panose="020B0503020204020204" pitchFamily="34" charset="-122"/>
                <a:cs typeface="微软雅黑" panose="020B0503020204020204" pitchFamily="34" charset="-122"/>
                <a:sym typeface="可可唯自强者强" panose="020B0503020204020204" charset="-128"/>
              </a:rPr>
              <a:t>很多人很当心的，比方说这个女孩子她特别守贞洁的话，</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6、守住意念，如履薄冰，严于律己，克己复礼wenda20160108_7227">
            <a:hlinkClick r:id="" action="ppaction://media"/>
          </p:cNvPr>
          <p:cNvPicPr/>
          <p:nvPr>
            <a:audioFile r:link="rId3"/>
            <p:extLst>
              <p:ext uri="{DAA4B4D4-6D71-4841-9C94-3DE7FCFB9230}">
                <p14:media xmlns:p14="http://schemas.microsoft.com/office/powerpoint/2010/main" r:embed="rId4"/>
              </p:ext>
            </p:extLst>
          </p:nvPr>
        </p:nvPicPr>
        <p:blipFill>
          <a:blip r:embed="rId5"/>
          <a:stretch>
            <a:fillRect/>
          </a:stretch>
        </p:blipFill>
        <p:spPr>
          <a:xfrm>
            <a:off x="929005" y="925830"/>
            <a:ext cx="309880" cy="30988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wenda20160108_7227</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看见男人她就回避，明白了吗？（哦，明白）比方说这个人特别怕人家说他偷东西，他看见东西他就回避，凡是一看见东西……我们这叫“避嫌”。比方说这个人在钱的方面自己靠不住，看见钱他就跑开，对不对？这个人知道自己嘴巴守不住，看见人家一说闲话，马上离开，不要去听。那这就叫</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完全要自己克己，克制住自己，你才能恢复“克己复礼”。</a:t>
            </a:r>
            <a:r>
              <a:rPr sz="2700" b="0">
                <a:effectLst/>
                <a:latin typeface="微软雅黑" panose="020B0503020204020204" pitchFamily="34" charset="-122"/>
                <a:cs typeface="微软雅黑" panose="020B0503020204020204" pitchFamily="34" charset="-122"/>
                <a:sym typeface="可可唯自强者强" panose="020B0503020204020204" charset="-128"/>
              </a:rPr>
              <a:t>其实这个“礼”并不是代表礼仪，其实代表你所有做的事情。你要</a:t>
            </a:r>
            <a:r>
              <a:rPr sz="2700">
                <a:effectLst/>
                <a:latin typeface="微软雅黑" panose="020B0503020204020204" pitchFamily="34" charset="-122"/>
                <a:cs typeface="微软雅黑" panose="020B0503020204020204" pitchFamily="34" charset="-122"/>
                <a:sym typeface="可可唯自强者强" panose="020B0503020204020204" charset="-128"/>
              </a:rPr>
              <a:t>克住自己，你才能严于律己，才能把所有的事情做成。所以知道自己哪方面不对，就要开始学会避开哪方面的人和事，</a:t>
            </a:r>
            <a:r>
              <a:rPr sz="2700" b="0">
                <a:effectLst/>
                <a:latin typeface="微软雅黑" panose="020B0503020204020204" pitchFamily="34" charset="-122"/>
                <a:cs typeface="微软雅黑" panose="020B0503020204020204" pitchFamily="34" charset="-122"/>
                <a:sym typeface="可可唯自强者强" panose="020B0503020204020204" charset="-128"/>
              </a:rPr>
              <a:t>明白吗？（明白了。谢谢师父慈悲开示）</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custDataLst>
              <p:tags r:id="rId1"/>
            </p:custDataLst>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要有境界，你才能成功地攀上善缘。</a:t>
            </a:r>
            <a:r>
              <a:rPr sz="2700" b="0">
                <a:effectLst/>
                <a:latin typeface="微软雅黑" panose="020B0503020204020204" pitchFamily="34" charset="-122"/>
                <a:cs typeface="微软雅黑" panose="020B0503020204020204" pitchFamily="34" charset="-122"/>
                <a:sym typeface="可可唯自强者强" panose="020B0503020204020204" charset="-128"/>
              </a:rPr>
              <a:t>你有这个境界了，你就能达</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到这个善缘了。</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要开悟，才能理解、上境界。</a:t>
            </a:r>
            <a:r>
              <a:rPr sz="2700" b="0">
                <a:effectLst/>
                <a:latin typeface="微软雅黑" panose="020B0503020204020204" pitchFamily="34" charset="-122"/>
                <a:cs typeface="微软雅黑" panose="020B0503020204020204" pitchFamily="34" charset="-122"/>
                <a:sym typeface="可可唯自强者强" panose="020B0503020204020204" charset="-128"/>
              </a:rPr>
              <a:t>什么意思啊？</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你开</a:t>
            </a: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悟了之后，你才明白，什么是高尚的，什么是低级趣味的。</a:t>
            </a:r>
            <a:r>
              <a:rPr sz="2700" b="0">
                <a:effectLst/>
                <a:latin typeface="微软雅黑" panose="020B0503020204020204" pitchFamily="34" charset="-122"/>
                <a:cs typeface="微软雅黑" panose="020B0503020204020204" pitchFamily="34" charset="-122"/>
                <a:sym typeface="可可唯自强者强" panose="020B0503020204020204" charset="-128"/>
              </a:rPr>
              <a:t>我们学佛，如果你的境界到了菩萨的境界，你才看得出人是多么的肮脏啊。同样在人间， 你怎么能看得出人类是多么的肮脏呢？你只有到菩萨的境界，你才能看得出人类是多么的肮脏：尔虞我诈，天天你争我斗，挑拨……要记住，</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要超越人界，你才能看清人界。所以世界上种种的善恶都不能影响到你的心。</a:t>
            </a:r>
            <a:r>
              <a:rPr sz="2700" b="0">
                <a:effectLst/>
                <a:latin typeface="微软雅黑" panose="020B0503020204020204" pitchFamily="34" charset="-122"/>
                <a:cs typeface="微软雅黑" panose="020B0503020204020204" pitchFamily="34" charset="-122"/>
                <a:sym typeface="可可唯自强者强" panose="020B0503020204020204" charset="-128"/>
              </a:rPr>
              <a:t>世界上，人家做恶事了，也不能够影响你；人家做了很多善事了，骄傲了，拍马吹牛，假装模范了，</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custDataLst>
              <p:tags r:id="rId1"/>
            </p:custDataLst>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跟你没关系，不能影响到你的心。今天不管谁要做了，不能影响到你的心。</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我就是这么实实在在在做，我不管人家。我要么不做，我要做就做好。</a:t>
            </a:r>
            <a:r>
              <a:rPr sz="2700" b="0">
                <a:effectLst/>
                <a:latin typeface="微软雅黑" panose="020B0503020204020204" pitchFamily="34" charset="-122"/>
                <a:cs typeface="微软雅黑" panose="020B0503020204020204" pitchFamily="34" charset="-122"/>
                <a:sym typeface="可可唯自强者强" panose="020B0503020204020204" charset="-128"/>
              </a:rPr>
              <a:t>所以一定要明白，任何善恶，我们都不影响到自己的</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心。</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金</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言法语</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标题 1"/>
          <p:cNvSpPr>
            <a:spLocks noGrp="1"/>
          </p:cNvSpPr>
          <p:nvPr/>
        </p:nvSpPr>
        <p:spPr>
          <a:xfrm>
            <a:off x="492760" y="712470"/>
            <a:ext cx="11541760" cy="519493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要开悟，才能理解、上境界。</a:t>
            </a:r>
            <a:endPar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要超越人界，你才能看清人界。所以世界上种种的善恶都不能影响到你的心。</a:t>
            </a:r>
            <a:endPar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弟子问 师父答201702新加坡</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如何看待“指出他人缺点”和“不见他人缺点”</a:t>
            </a: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问：师父开示过学佛人不要经常看见别人的缺点，要看到别人的优点。有时候我们同修在相处中，偶尔会发觉某某同修言行举止有做得不对，当时自己会想“他这样做不太好”，但是这么一想过后，意念中马上也想到“学佛人不应该经常看到别人的缺点”。请问师父，在这种情况下，我们应该如何看待呢？是否是自己修得不够好呢？</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弟子问 师父答201702新加坡</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答：</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看见别人不好你不讲，看见坏的东西不讲，你就是邪。</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不是说看见别人不好你不去讲，只是要当面谆谆教导。</a:t>
            </a:r>
            <a:r>
              <a:rPr sz="2700" b="0">
                <a:effectLst/>
                <a:latin typeface="微软雅黑" panose="020B0503020204020204" pitchFamily="34" charset="-122"/>
                <a:cs typeface="微软雅黑" panose="020B0503020204020204" pitchFamily="34" charset="-122"/>
                <a:sym typeface="可可唯自强者强" panose="020B0503020204020204" charset="-128"/>
              </a:rPr>
              <a:t>今天师父不指出你们的毛病，你们能够变得这么好的？如果我今天不讲你身上的毛病，你会变得这么乖乖学佛的？你要记住：</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该讲的讲，不要带私心、不要去报复、不要嫉妒地去讲。用自己的良心去救度别人，</a:t>
            </a:r>
            <a:r>
              <a:rPr sz="2700" b="0">
                <a:effectLst/>
                <a:latin typeface="微软雅黑" panose="020B0503020204020204" pitchFamily="34" charset="-122"/>
                <a:cs typeface="微软雅黑" panose="020B0503020204020204" pitchFamily="34" charset="-122"/>
                <a:sym typeface="可可唯自强者强" panose="020B0503020204020204" charset="-128"/>
              </a:rPr>
              <a:t>就是要讲他身上的毛病，但是要像父母亲对孩子一样地去讲，人家就会有接受力，就会感动。所以，</a:t>
            </a:r>
            <a:r>
              <a:rPr sz="2700">
                <a:effectLst/>
                <a:latin typeface="微软雅黑" panose="020B0503020204020204" pitchFamily="34" charset="-122"/>
                <a:cs typeface="微软雅黑" panose="020B0503020204020204" pitchFamily="34" charset="-122"/>
                <a:sym typeface="可可唯自强者强" panose="020B0503020204020204" charset="-128"/>
              </a:rPr>
              <a:t>“动之以情，晓之以理”地去帮助别人，你就能得到别人的谅解，人家就能够改变自己。</a:t>
            </a:r>
            <a:endParaRPr sz="270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custDataLst>
              <p:tags r:id="rId1"/>
            </p:custDataLst>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要记住，</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要通达佛理。</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对佛教的理论要想得通，想得明白，要懂得佛理。</a:t>
            </a:r>
            <a:r>
              <a:rPr sz="2700" b="0">
                <a:effectLst/>
                <a:latin typeface="微软雅黑" panose="020B0503020204020204" pitchFamily="34" charset="-122"/>
                <a:cs typeface="微软雅黑" panose="020B0503020204020204" pitchFamily="34" charset="-122"/>
                <a:sym typeface="可可唯自强者强" panose="020B0503020204020204" charset="-128"/>
              </a:rPr>
              <a:t>佛教的理论有些人懂，可以讲出来， 但是做不到；有些人呢，做得到，但是讲不出来。如果又懂，又不懂，又讲不出来，那就是无缘之人。世界上很多都是无缘之人，真的很可怜，救不了的啊。</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师父给大家讲，</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要合光即悟。合光即悟，就是和佛光接上，那么你就得到佛光普照，马上开悟。</a:t>
            </a:r>
            <a:r>
              <a:rPr sz="2700" b="0">
                <a:effectLst/>
                <a:latin typeface="微软雅黑" panose="020B0503020204020204" pitchFamily="34" charset="-122"/>
                <a:cs typeface="微软雅黑" panose="020B0503020204020204" pitchFamily="34" charset="-122"/>
                <a:sym typeface="可可唯自强者强" panose="020B0503020204020204" charset="-128"/>
              </a:rPr>
              <a:t>要无我无人， 就是说，学佛的人要把自己忘记，没有我自己，我脑子里没有人了，什么都空了。当自己犯错的时候，自尊心很强的时候，要想到：“我有什么？我是谁呀？</a:t>
            </a:r>
            <a:endParaRPr sz="270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shuohua20180427_1721</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修心要修意境，意念到了众生必救，你就是佛</a:t>
            </a: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听 众：师父，您在《白话佛法》第七册里说：我们学佛做人，怎样在烦恼中修心？</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修心要修意境，</a:t>
            </a:r>
            <a:r>
              <a:rPr sz="2700" b="0">
                <a:effectLst/>
                <a:latin typeface="微软雅黑" panose="020B0503020204020204" pitchFamily="34" charset="-122"/>
                <a:cs typeface="微软雅黑" panose="020B0503020204020204" pitchFamily="34" charset="-122"/>
                <a:sym typeface="可可唯自强者强" panose="020B0503020204020204" charset="-128"/>
              </a:rPr>
              <a:t>因为你只有用意境才能真正地去除烦恼，因为你修了意境，才能让自己的脑子把所有的难和烦荡然无存地去掉。请问师父，这个“意境”是什么呢？</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600" b="0">
                <a:effectLst/>
                <a:latin typeface="微软雅黑" panose="020B0503020204020204" pitchFamily="34" charset="-122"/>
                <a:cs typeface="微软雅黑" panose="020B0503020204020204" pitchFamily="34" charset="-122"/>
                <a:sym typeface="可可唯自强者强" panose="020B0503020204020204" charset="-128"/>
              </a:rPr>
              <a:t>台长：</a:t>
            </a:r>
            <a:r>
              <a:rPr sz="2600">
                <a:effectLst/>
                <a:latin typeface="微软雅黑" panose="020B0503020204020204" pitchFamily="34" charset="-122"/>
                <a:cs typeface="微软雅黑" panose="020B0503020204020204" pitchFamily="34" charset="-122"/>
                <a:sym typeface="可可唯自强者强" panose="020B0503020204020204" charset="-128"/>
              </a:rPr>
              <a:t>意境就叫境界。</a:t>
            </a:r>
            <a:r>
              <a:rPr sz="2600" b="0">
                <a:effectLst/>
                <a:latin typeface="微软雅黑" panose="020B0503020204020204" pitchFamily="34" charset="-122"/>
                <a:cs typeface="微软雅黑" panose="020B0503020204020204" pitchFamily="34" charset="-122"/>
                <a:sym typeface="可可唯自强者强" panose="020B0503020204020204" charset="-128"/>
              </a:rPr>
              <a:t>你意境到了哪个，</a:t>
            </a:r>
            <a:r>
              <a:rPr sz="2600" b="0">
                <a:effectLst/>
                <a:latin typeface="微软雅黑" panose="020B0503020204020204" pitchFamily="34" charset="-122"/>
                <a:cs typeface="微软雅黑" panose="020B0503020204020204" pitchFamily="34" charset="-122"/>
                <a:sym typeface="可可唯自强者强" panose="020B0503020204020204" charset="-128"/>
              </a:rPr>
              <a:t>实际上就是境界到了哪一层。</a:t>
            </a:r>
            <a:endParaRPr sz="26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7、修心要修意境，意念到了众生必救，你就是佛shuohua20180427_1721">
            <a:hlinkClick r:id="" action="ppaction://media"/>
          </p:cNvPr>
          <p:cNvPicPr/>
          <p:nvPr>
            <a:audioFile r:link="rId3"/>
            <p:extLst>
              <p:ext uri="{DAA4B4D4-6D71-4841-9C94-3DE7FCFB9230}">
                <p14:media xmlns:p14="http://schemas.microsoft.com/office/powerpoint/2010/main" r:embed="rId4"/>
              </p:ext>
            </p:extLst>
          </p:nvPr>
        </p:nvPicPr>
        <p:blipFill>
          <a:blip r:embed="rId5"/>
          <a:stretch>
            <a:fillRect/>
          </a:stretch>
        </p:blipFill>
        <p:spPr>
          <a:xfrm>
            <a:off x="998220" y="1293495"/>
            <a:ext cx="266065" cy="23495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shuohua20180427_1721</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你想想看，</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你今天意念到了有众生必救，那你就是佛了；</a:t>
            </a:r>
            <a:r>
              <a:rPr sz="2700" b="0">
                <a:effectLst/>
                <a:latin typeface="微软雅黑" panose="020B0503020204020204" pitchFamily="34" charset="-122"/>
                <a:cs typeface="微软雅黑" panose="020B0503020204020204" pitchFamily="34" charset="-122"/>
                <a:sym typeface="可可唯自强者强" panose="020B0503020204020204" charset="-128"/>
              </a:rPr>
              <a:t>你今天广度有缘，那你就是菩萨；你今天说随缘度众，那你可能就是声闻、缘觉；你今天如果是人，你就说人不碰我，我不碰人。就是这样（明白了）</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custDataLst>
              <p:tags r:id="rId1"/>
            </p:custDataLst>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要学圆满的智慧。</a:t>
            </a:r>
            <a:r>
              <a:rPr sz="2700" b="0">
                <a:effectLst/>
                <a:latin typeface="微软雅黑" panose="020B0503020204020204" pitchFamily="34" charset="-122"/>
                <a:cs typeface="微软雅黑" panose="020B0503020204020204" pitchFamily="34" charset="-122"/>
                <a:sym typeface="可可唯自强者强" panose="020B0503020204020204" charset="-128"/>
              </a:rPr>
              <a:t>什么叫圆满？你们有人连智慧都不知道，怎么圆满啊？你们告诉我，什么叫学智慧啊？</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学智慧，首先要学知识。</a:t>
            </a:r>
            <a:r>
              <a:rPr sz="2700" b="0">
                <a:effectLst/>
                <a:latin typeface="微软雅黑" panose="020B0503020204020204" pitchFamily="34" charset="-122"/>
                <a:cs typeface="微软雅黑" panose="020B0503020204020204" pitchFamily="34" charset="-122"/>
                <a:sym typeface="可可唯自强者强" panose="020B0503020204020204" charset="-128"/>
              </a:rPr>
              <a:t>什么知识呢？师父天天跟你们上课， 就是讲这些知识——佛学知识。要明白，要先学知识，你才能理解。因为你没有佛学理论知识的话，你根本不能理解佛教。</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第二，要实践运用。</a:t>
            </a:r>
            <a:r>
              <a:rPr sz="2700" b="0">
                <a:effectLst/>
                <a:latin typeface="微软雅黑" panose="020B0503020204020204" pitchFamily="34" charset="-122"/>
                <a:cs typeface="微软雅黑" panose="020B0503020204020204" pitchFamily="34" charset="-122"/>
                <a:sym typeface="可可唯自强者强" panose="020B0503020204020204" charset="-128"/>
              </a:rPr>
              <a:t>我们学了知识，我们理解了佛法之后，我们要运用，也就是说，势在必行。然后，有了行为，有了思维，这两个</a:t>
            </a:r>
            <a:r>
              <a:rPr sz="2700">
                <a:effectLst/>
                <a:latin typeface="微软雅黑" panose="020B0503020204020204" pitchFamily="34" charset="-122"/>
                <a:cs typeface="微软雅黑" panose="020B0503020204020204" pitchFamily="34" charset="-122"/>
                <a:sym typeface="可可唯自强者强" panose="020B0503020204020204" charset="-128"/>
              </a:rPr>
              <a:t>理念行为都是正的之后，你才能转换成智慧。</a:t>
            </a:r>
            <a:r>
              <a:rPr sz="2700" b="0">
                <a:effectLst/>
                <a:latin typeface="微软雅黑" panose="020B0503020204020204" pitchFamily="34" charset="-122"/>
                <a:cs typeface="微软雅黑" panose="020B0503020204020204" pitchFamily="34" charset="-122"/>
                <a:sym typeface="可可唯自强者强" panose="020B0503020204020204" charset="-128"/>
              </a:rPr>
              <a:t>就像拜师一样的，你先要填表格，然后要让你自己的行为能过关，然后你才能有拜师的资格。要有智慧不容易啊。</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心中要明理的人，</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custDataLst>
              <p:tags r:id="rId1"/>
            </p:custDataLst>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才能有智慧；心中要有本性的人，才能有智慧</a:t>
            </a:r>
            <a:r>
              <a:rPr sz="2700" b="0">
                <a:effectLst/>
                <a:latin typeface="微软雅黑" panose="020B0503020204020204" pitchFamily="34" charset="-122"/>
                <a:cs typeface="微软雅黑" panose="020B0503020204020204" pitchFamily="34" charset="-122"/>
                <a:sym typeface="可可唯自强者强" panose="020B0503020204020204" charset="-128"/>
              </a:rPr>
              <a:t>啊。</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多少事让人心痛、心罣碍，这是人间的多种苦。很多人碰到事</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情，心很痛，心中罣碍太多，又害怕，又牵挂， 又有阻碍，这些</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都是人的毛病啊。人活在世界上，你知道你自己给自己带来多少痛苦吗？所以</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观世音菩萨在《心经》中说“心无罣碍”，叫你们无罣碍故啊。</a:t>
            </a:r>
            <a:r>
              <a:rPr sz="2700" b="0">
                <a:effectLst/>
                <a:latin typeface="微软雅黑" panose="020B0503020204020204" pitchFamily="34" charset="-122"/>
                <a:cs typeface="微软雅黑" panose="020B0503020204020204" pitchFamily="34" charset="-122"/>
                <a:sym typeface="可可唯自强者强" panose="020B0503020204020204" charset="-128"/>
              </a:rPr>
              <a:t>你们现在天天心中都有罣碍啊，罣碍我的孩子啊，罣碍我远方的男朋友啊， 罣碍我的儿子能不能身体好一点， 精神好一点啊……这都是罣碍。这人间又有什么呢？你是谁？出生之前你是谁？</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custDataLst>
              <p:tags r:id="rId1"/>
            </p:custDataLst>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出生之后你又是谁啊？名字都可以随便改的。等到走的时候，你又是谁啊？你还不知道要到哪里去啊？ 日常生活中，你被别人讲了，</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“不得了啦， 我没面子了”，学佛后就不要有罣碍。</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人间的痛苦要有功德圆满的智慧去化解它。</a:t>
            </a:r>
            <a:r>
              <a:rPr sz="2700" b="0">
                <a:effectLst/>
                <a:latin typeface="微软雅黑" panose="020B0503020204020204" pitchFamily="34" charset="-122"/>
                <a:cs typeface="微软雅黑" panose="020B0503020204020204" pitchFamily="34" charset="-122"/>
                <a:sym typeface="可可唯自强者强" panose="020B0503020204020204" charset="-128"/>
              </a:rPr>
              <a:t>因为人间有很多</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的痛苦，必须要有智慧来化解它。就是</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想得开，想得明白，要开悟。</a:t>
            </a:r>
            <a:r>
              <a:rPr sz="2700" b="0">
                <a:effectLst/>
                <a:latin typeface="微软雅黑" panose="020B0503020204020204" pitchFamily="34" charset="-122"/>
                <a:cs typeface="微软雅黑" panose="020B0503020204020204" pitchFamily="34" charset="-122"/>
                <a:sym typeface="可可唯自强者强" panose="020B0503020204020204" charset="-128"/>
              </a:rPr>
              <a:t>因为想得开也是靠圆融的智慧。很多人不学佛一辈子都想不通，所以人间的嫉妒就不能解脱。如果一个人到现在还在嫉妒人家，说明他还不能解脱出自己。所以我跟很多小青年讲了，</a:t>
            </a:r>
            <a:r>
              <a:rPr sz="2700">
                <a:effectLst/>
                <a:latin typeface="微软雅黑" panose="020B0503020204020204" pitchFamily="34" charset="-122"/>
                <a:cs typeface="微软雅黑" panose="020B0503020204020204" pitchFamily="34" charset="-122"/>
                <a:sym typeface="可可唯自强者强" panose="020B0503020204020204" charset="-128"/>
              </a:rPr>
              <a:t>永远要记住：</a:t>
            </a: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custDataLst>
              <p:tags r:id="rId1"/>
            </p:custDataLst>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a:effectLst/>
                <a:latin typeface="微软雅黑" panose="020B0503020204020204" pitchFamily="34" charset="-122"/>
                <a:cs typeface="微软雅黑" panose="020B0503020204020204" pitchFamily="34" charset="-122"/>
                <a:sym typeface="可可唯自强者强" panose="020B0503020204020204" charset="-128"/>
              </a:rPr>
              <a:t>我们不嫉妒人家，我们只管耕耘，不问收获。</a:t>
            </a:r>
            <a:r>
              <a:rPr sz="2700" b="0">
                <a:effectLst/>
                <a:latin typeface="微软雅黑" panose="020B0503020204020204" pitchFamily="34" charset="-122"/>
                <a:cs typeface="微软雅黑" panose="020B0503020204020204" pitchFamily="34" charset="-122"/>
                <a:sym typeface="可可唯自强者强" panose="020B0503020204020204" charset="-128"/>
              </a:rPr>
              <a:t>至于人家有这个福德， 人家有这个享受，那是人家的事情，我们不要去嫉妒人家。因为嫉妒实际上就是一种病菌，会使你伤风，会使你感冒，会使你生重病。很多重病都是由伤风感冒引起的。这个人本来体质就很差，再加上有病毒，有细菌，他会引发其它的病菌而产生重大的疾病。</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我们要</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解脱争议。</a:t>
            </a:r>
            <a:r>
              <a:rPr sz="2700" b="0">
                <a:effectLst/>
                <a:latin typeface="微软雅黑" panose="020B0503020204020204" pitchFamily="34" charset="-122"/>
                <a:cs typeface="微软雅黑" panose="020B0503020204020204" pitchFamily="34" charset="-122"/>
                <a:sym typeface="可可唯自强者强" panose="020B0503020204020204" charset="-128"/>
              </a:rPr>
              <a:t>也就是说，我们要了解和脱离我们的争议。争议靠什么来化解呢？就是</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要随缘度化，随缘生活。</a:t>
            </a:r>
            <a:r>
              <a:rPr sz="2700" b="0">
                <a:effectLst/>
                <a:latin typeface="微软雅黑" panose="020B0503020204020204" pitchFamily="34" charset="-122"/>
                <a:cs typeface="微软雅黑" panose="020B0503020204020204" pitchFamily="34" charset="-122"/>
                <a:sym typeface="可可唯自强者强" panose="020B0503020204020204" charset="-128"/>
              </a:rPr>
              <a:t>我们</a:t>
            </a:r>
            <a:r>
              <a:rPr sz="2700">
                <a:effectLst/>
                <a:latin typeface="微软雅黑" panose="020B0503020204020204" pitchFamily="34" charset="-122"/>
                <a:cs typeface="微软雅黑" panose="020B0503020204020204" pitchFamily="34" charset="-122"/>
                <a:sym typeface="可可唯自强者强" panose="020B0503020204020204" charset="-128"/>
              </a:rPr>
              <a:t>做人要随缘：</a:t>
            </a:r>
            <a:r>
              <a:rPr sz="2700" b="0">
                <a:effectLst/>
                <a:latin typeface="微软雅黑" panose="020B0503020204020204" pitchFamily="34" charset="-122"/>
                <a:cs typeface="微软雅黑" panose="020B0503020204020204" pitchFamily="34" charset="-122"/>
                <a:sym typeface="可可唯自强者强" panose="020B0503020204020204" charset="-128"/>
              </a:rPr>
              <a:t>今天有的就有，明天没有的就没有。我们</a:t>
            </a:r>
            <a:r>
              <a:rPr sz="2700">
                <a:effectLst/>
                <a:latin typeface="微软雅黑" panose="020B0503020204020204" pitchFamily="34" charset="-122"/>
                <a:cs typeface="微软雅黑" panose="020B0503020204020204" pitchFamily="34" charset="-122"/>
                <a:sym typeface="可可唯自强者强" panose="020B0503020204020204" charset="-128"/>
              </a:rPr>
              <a:t>度化众生也是一样：</a:t>
            </a: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custDataLst>
              <p:tags r:id="rId1"/>
            </p:custDataLst>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我们今天能救他就救，不能救他就不救。要合光即悟，就是说要经常和菩萨的佛光接在一起，</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要和佛光一起，你就会变得非常的融合，</a:t>
            </a: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马上开悟。</a:t>
            </a: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金</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言法语</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标题 1"/>
          <p:cNvSpPr>
            <a:spLocks noGrp="1"/>
          </p:cNvSpPr>
          <p:nvPr/>
        </p:nvSpPr>
        <p:spPr>
          <a:xfrm>
            <a:off x="492760" y="712470"/>
            <a:ext cx="11541760" cy="519493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心中要明理的人，才能有智慧；心中要有本性的人，才能有智慧......人间的痛苦要有功德圆满的智慧去化解它。</a:t>
            </a:r>
            <a:endPar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wenda20130215_0705</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修行当中遇到家人阻碍应该用智慧化解</a:t>
            </a: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听 众：很多同修在修行过程中，自己已经渐渐地在开悟，家里人还没有开悟，追求的一些东西跟这位同修追求的已经不一样了，一个可能是追求赚钱啊，享受啊，生活啊，同修自己是想追求更高境界的东西。当发生矛盾的时候，家里人可能会有一些看法。我们是不是不管身边的人怎么阻碍，排除万难，坚定自己的道心一直修下去？这种东西会慢慢被化解的吧？</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8、修行当中遇到家人阻碍应该用智慧化解wenda20130215_0705">
            <a:hlinkClick r:id="" action="ppaction://media"/>
          </p:cNvPr>
          <p:cNvPicPr/>
          <p:nvPr>
            <a:audioFile r:link="rId3"/>
            <p:extLst>
              <p:ext uri="{DAA4B4D4-6D71-4841-9C94-3DE7FCFB9230}">
                <p14:media xmlns:p14="http://schemas.microsoft.com/office/powerpoint/2010/main" r:embed="rId4"/>
              </p:ext>
            </p:extLst>
          </p:nvPr>
        </p:nvPicPr>
        <p:blipFill>
          <a:blip r:embed="rId5"/>
          <a:stretch>
            <a:fillRect/>
          </a:stretch>
        </p:blipFill>
        <p:spPr>
          <a:xfrm>
            <a:off x="937260" y="952500"/>
            <a:ext cx="314325" cy="30035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wenda20130215_0705</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台 长：并不是这样。……有阻碍来的时候，举个例子，家里的阻碍就是一个苍蝇，它老叮在你的脸上，你难过不难过啊？（难过的）如果它已经影响到你修心了，就必须把它赶走。我不是叫你把家里人赶走，而是</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把阻碍你的那种力量赶走。</a:t>
            </a:r>
            <a:r>
              <a:rPr sz="2700" b="0">
                <a:effectLst/>
                <a:latin typeface="微软雅黑" panose="020B0503020204020204" pitchFamily="34" charset="-122"/>
                <a:cs typeface="微软雅黑" panose="020B0503020204020204" pitchFamily="34" charset="-122"/>
                <a:sym typeface="可可唯自强者强" panose="020B0503020204020204" charset="-128"/>
              </a:rPr>
              <a:t>举个例子，你念经念很长时间了，爸爸妈妈说“你最近怎么不去买股票啊，股票跌了你又损失很多钱了，你也不能念这么多了”，怎么怎么。那你应该怎么样？“爸爸妈妈你们知道吗，念经实际上是增加福报，股票赚来的钱是临时的，就算赚来了也会被孩子讨债讨走，都是留不住的，而当我念了经之后有了真正的福报，那不单单是股票赚来的钱了，</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custDataLst>
              <p:tags r:id="rId1"/>
            </p:custDataLst>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我做错事情不应该的？我有什么可强调的？要什么面子啊？我本</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身就是有很多污点才过来学佛的，我不是圣人啊。不是圣人，做</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错事情是正常的。”学佛的人，</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要把自己忘记，我就是学佛人，我就是菩萨，叫</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无我无人。</a:t>
            </a:r>
            <a:r>
              <a:rPr sz="2700" b="0">
                <a:effectLst/>
                <a:latin typeface="微软雅黑" panose="020B0503020204020204" pitchFamily="34" charset="-122"/>
                <a:cs typeface="微软雅黑" panose="020B0503020204020204" pitchFamily="34" charset="-122"/>
                <a:sym typeface="可可唯自强者强" panose="020B0503020204020204" charset="-128"/>
              </a:rPr>
              <a:t>这样的话，</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直至菩萨</a:t>
            </a:r>
            <a:r>
              <a:rPr sz="2700" b="0">
                <a:effectLst/>
                <a:latin typeface="微软雅黑" panose="020B0503020204020204" pitchFamily="34" charset="-122"/>
                <a:cs typeface="微软雅黑" panose="020B0503020204020204" pitchFamily="34" charset="-122"/>
                <a:sym typeface="可可唯自强者强" panose="020B0503020204020204" charset="-128"/>
              </a:rPr>
              <a:t>——</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因为你没有你自己了，你的境界才会上去，你才会到菩萨界。</a:t>
            </a:r>
            <a:r>
              <a:rPr sz="2700" b="0">
                <a:effectLst/>
                <a:latin typeface="微软雅黑" panose="020B0503020204020204" pitchFamily="34" charset="-122"/>
                <a:cs typeface="微软雅黑" panose="020B0503020204020204" pitchFamily="34" charset="-122"/>
                <a:sym typeface="可可唯自强者强" panose="020B0503020204020204" charset="-128"/>
              </a:rPr>
              <a:t>然后你的</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真性不能移动，</a:t>
            </a:r>
            <a:r>
              <a:rPr sz="2700" b="0">
                <a:effectLst/>
                <a:latin typeface="微软雅黑" panose="020B0503020204020204" pitchFamily="34" charset="-122"/>
                <a:cs typeface="微软雅黑" panose="020B0503020204020204" pitchFamily="34" charset="-122"/>
                <a:sym typeface="可可唯自强者强" panose="020B0503020204020204" charset="-128"/>
              </a:rPr>
              <a:t>也就是说，你的本性是不能移动的。所以很多人说“你忘本了”，什么叫“忘本” 啊？你的良心被狗吃掉了，你真正的好人的本性都没了， 吹牛、撒谎、欺骗、偷盗……你什么都来，你就是一个没有本性的人了。</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要在心中没有是非。</a:t>
            </a:r>
            <a:r>
              <a:rPr sz="2700" b="0">
                <a:effectLst/>
                <a:latin typeface="微软雅黑" panose="020B0503020204020204" pitchFamily="34" charset="-122"/>
                <a:cs typeface="微软雅黑" panose="020B0503020204020204" pitchFamily="34" charset="-122"/>
                <a:sym typeface="可可唯自强者强" panose="020B0503020204020204" charset="-128"/>
              </a:rPr>
              <a:t>这个是非常有哲理的事情，</a:t>
            </a:r>
            <a:endParaRPr sz="270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wenda20130215_0705</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我可能会拥有更多的智慧，留给孩子更多以后赚钱的一种方法”。</a:t>
            </a:r>
            <a:r>
              <a:rPr sz="2700">
                <a:effectLst/>
                <a:latin typeface="微软雅黑" panose="020B0503020204020204" pitchFamily="34" charset="-122"/>
                <a:cs typeface="微软雅黑" panose="020B0503020204020204" pitchFamily="34" charset="-122"/>
                <a:sym typeface="可可唯自强者强" panose="020B0503020204020204" charset="-128"/>
              </a:rPr>
              <a:t>你要跟他讲，讲到通了，你再念经，他不跟你阻碍了不就把苍蝇赶走了吗？不能解决问题就是没智慧！有智慧的人永远讲得来！没有什么讲不来的事情！</a:t>
            </a:r>
            <a:r>
              <a:rPr sz="2700" b="0">
                <a:effectLst/>
                <a:latin typeface="微软雅黑" panose="020B0503020204020204" pitchFamily="34" charset="-122"/>
                <a:cs typeface="微软雅黑" panose="020B0503020204020204" pitchFamily="34" charset="-122"/>
                <a:sym typeface="可可唯自强者强" panose="020B0503020204020204" charset="-128"/>
              </a:rPr>
              <a:t>今天解决不了明天，明天解决不了后天解决，天天谈，谈到解决问题！谈得不好，好好总结经验，应该怎么谈，今天谈蹦了就说明自己态度不好，明天把态度改好了再谈（好的好的，明白了）你以为修心这么容易的？这就是妙法！</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妙法就是要度众的！</a:t>
            </a:r>
            <a:r>
              <a:rPr sz="2700" b="0">
                <a:effectLst/>
                <a:latin typeface="微软雅黑" panose="020B0503020204020204" pitchFamily="34" charset="-122"/>
                <a:cs typeface="微软雅黑" panose="020B0503020204020204" pitchFamily="34" charset="-122"/>
                <a:sym typeface="可可唯自强者强" panose="020B0503020204020204" charset="-128"/>
              </a:rPr>
              <a:t>你现在要自度，度不了别人的话说明你自己还没度成功，自己度成功了才能救别人！（好的好的，谢谢师父开示）</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Wenda20180422B  25:03</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弘法遇到阻碍，梦到菩萨开示</a:t>
            </a: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听 众：一个师兄在弘法上遇到阻碍，心里很难过。他上香的时候看到观世音菩萨来了，告诉他几句话：“孩子，这是你一次严峻的考验，你的最后一道坎，看看你有没有</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智慧化解此难。修行之路如履薄冰，十分艰难，困难有多大，成就你的道业就有多大。</a:t>
            </a:r>
            <a:r>
              <a:rPr sz="2700" b="0">
                <a:effectLst/>
                <a:latin typeface="微软雅黑" panose="020B0503020204020204" pitchFamily="34" charset="-122"/>
                <a:cs typeface="微软雅黑" panose="020B0503020204020204" pitchFamily="34" charset="-122"/>
                <a:sym typeface="可可唯自强者强" panose="020B0503020204020204" charset="-128"/>
              </a:rPr>
              <a:t>天时越快，业报越大。你所承受的磨难只是一时，是你进入佛门以来最大考验。”请问师父，这个是真的吗？</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臺 長：对啊，是真的，这是菩萨讲的（好，感恩师父）</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9、弘法遇到阻碍，梦到菩萨开示wenda20180422B_2503">
            <a:hlinkClick r:id="" action="ppaction://media"/>
          </p:cNvPr>
          <p:cNvPicPr/>
          <p:nvPr>
            <a:audioFile r:link="rId3"/>
            <p:extLst>
              <p:ext uri="{DAA4B4D4-6D71-4841-9C94-3DE7FCFB9230}">
                <p14:media xmlns:p14="http://schemas.microsoft.com/office/powerpoint/2010/main" r:embed="rId4"/>
              </p:ext>
            </p:extLst>
          </p:nvPr>
        </p:nvPicPr>
        <p:blipFill>
          <a:blip r:embed="rId5"/>
          <a:stretch>
            <a:fillRect/>
          </a:stretch>
        </p:blipFill>
        <p:spPr>
          <a:xfrm>
            <a:off x="911225" y="961390"/>
            <a:ext cx="309880" cy="30988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41760"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wenda20131117A  10:20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臺長对“慧命”的开示</a:t>
            </a: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男听众：“慧命能够超越六道”，这是不是说在行菩萨道的意思？</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答：</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当你用慧命来对待人间所有一切的时候，实际上你已经超脱六道了，</a:t>
            </a:r>
            <a:r>
              <a:rPr sz="2700" b="0">
                <a:effectLst/>
                <a:latin typeface="微软雅黑" panose="020B0503020204020204" pitchFamily="34" charset="-122"/>
                <a:cs typeface="微软雅黑" panose="020B0503020204020204" pitchFamily="34" charset="-122"/>
                <a:sym typeface="可可唯自强者强" panose="020B0503020204020204" charset="-128"/>
              </a:rPr>
              <a:t>因为你想通了、想明白了。比方说很多人在争这个事情，你不争，因为你知道这个事情不是属于你的，而且你知道这个事情争来了，以后过几年还是给人家的。比方说很多人在社会上争个“会长”，大家都在争，会长两年一届，你争了以后有什么意思呢？</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10、臺長对“慧命”的开示wenda20131117A_1020">
            <a:hlinkClick r:id="" action="ppaction://media"/>
          </p:cNvPr>
          <p:cNvPicPr/>
          <p:nvPr>
            <a:audioFile r:link="rId3"/>
            <p:extLst>
              <p:ext uri="{DAA4B4D4-6D71-4841-9C94-3DE7FCFB9230}">
                <p14:media xmlns:p14="http://schemas.microsoft.com/office/powerpoint/2010/main" r:embed="rId4"/>
              </p:ext>
            </p:extLst>
          </p:nvPr>
        </p:nvPicPr>
        <p:blipFill>
          <a:blip r:embed="rId5"/>
          <a:stretch>
            <a:fillRect/>
          </a:stretch>
        </p:blipFill>
        <p:spPr>
          <a:xfrm>
            <a:off x="972820" y="943610"/>
            <a:ext cx="257175" cy="28321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6">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wenda20131117A  10:20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两年之后又不是你的，你去争来干嘛呢？你不争的话，两年以后轮到你也是你的。</a:t>
            </a:r>
            <a:r>
              <a:rPr sz="2700">
                <a:effectLst/>
                <a:latin typeface="微软雅黑" panose="020B0503020204020204" pitchFamily="34" charset="-122"/>
                <a:cs typeface="微软雅黑" panose="020B0503020204020204" pitchFamily="34" charset="-122"/>
                <a:sym typeface="可可唯自强者强" panose="020B0503020204020204" charset="-128"/>
              </a:rPr>
              <a:t>他已经超越了这种境界了，他已经有慧命了。</a:t>
            </a:r>
            <a:endParaRPr sz="270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“慧命”就是他看到这个事实，不是属于我的,不属于我的东西就不要。</a:t>
            </a:r>
            <a:r>
              <a:rPr sz="2700" b="0">
                <a:effectLst/>
                <a:latin typeface="微软雅黑" panose="020B0503020204020204" pitchFamily="34" charset="-122"/>
                <a:cs typeface="微软雅黑" panose="020B0503020204020204" pitchFamily="34" charset="-122"/>
                <a:sym typeface="可可唯自强者强" panose="020B0503020204020204" charset="-128"/>
              </a:rPr>
              <a:t>比方说一对夫妻，这个男的突然之间外面有个女朋友了，他一看这个女朋友，“哎呀好喜欢，但是因为我有老婆，这个是不属于我的了，咬咬牙我就放弃了”，那这叫有“慧命”。还有的人呢，这个女的爱他爱得不得了，但是这个女的也结婚了有老公的，他就想“这个不属于我的，已经属于人家的了，我为什么要啊！</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wenda20131117A  10:20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不去想了”，那你就</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把人间凡尘的东西扔掉了，</a:t>
            </a:r>
            <a:r>
              <a:rPr sz="2700" b="0">
                <a:effectLst/>
                <a:latin typeface="微软雅黑" panose="020B0503020204020204" pitchFamily="34" charset="-122"/>
                <a:cs typeface="微软雅黑" panose="020B0503020204020204" pitchFamily="34" charset="-122"/>
                <a:sym typeface="可可唯自强者强" panose="020B0503020204020204" charset="-128"/>
              </a:rPr>
              <a:t>那你现在的家庭还是可以平安。你想一想如果跟她去约会几次的话，家里会不知道吗？对方老公知道会对你怎么样？人家把你废了呢？等等各种事情……因为人会突然之间非常非常愤怒。所以学佛的人有慧命就是说“这个不该我的，我不要去碰它，没有意思的。”你去看好了，不该你的财你赚了，你很快就会出事情。</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所以这就是有智慧，</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有智慧就是有“慧命”，</a:t>
            </a:r>
            <a:r>
              <a:rPr sz="2700" b="0">
                <a:effectLst/>
                <a:latin typeface="微软雅黑" panose="020B0503020204020204" pitchFamily="34" charset="-122"/>
                <a:cs typeface="微软雅黑" panose="020B0503020204020204" pitchFamily="34" charset="-122"/>
                <a:sym typeface="可可唯自强者强" panose="020B0503020204020204" charset="-128"/>
              </a:rPr>
              <a:t>“慧”就是</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智慧的慧，</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你有智慧的命了，你心里就明白道理了，我不该去做，</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wenda20131117A  10:20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那么你就得到“平安”了，</a:t>
            </a:r>
            <a:r>
              <a:rPr sz="2700" b="0">
                <a:effectLst/>
                <a:latin typeface="微软雅黑" panose="020B0503020204020204" pitchFamily="34" charset="-122"/>
                <a:cs typeface="微软雅黑" panose="020B0503020204020204" pitchFamily="34" charset="-122"/>
                <a:sym typeface="可可唯自强者强" panose="020B0503020204020204" charset="-128"/>
              </a:rPr>
              <a:t>否则你就不平安了。很多人去碰碰女人，接下来一大堆不平安啊。这女的一会打电话跟他老婆讲，一会讲她老公的情况，弄到后来这个男的不就两面要去讨好、要去解释了,那还能上班，还能工作？你如果有公司的话，还能好好地赚钱吗？一切都乱了嘛。所以有时候“要有慧命”的意思就是要看到远景。</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臺長经常说，什么叫“慧命”，比方说你在飞机场的停机</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坪看到边上都是房子，但是飞机一离开机场，你看得到什么？看着像蚂蚁一样，非常小啊！不要把很多事情看得太重，</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wenda20131117A  10:20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人间的一切以后都会像飞机起飞一样，等我们人离开了这个世界，人的一切都像蚂蚁一样，非常非常渺小的，结束了。为什么还要</a:t>
            </a: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去执着这些事情？（都是空的）</a:t>
            </a:r>
            <a:r>
              <a:rPr sz="2700" b="0">
                <a:effectLst/>
                <a:latin typeface="微软雅黑" panose="020B0503020204020204" pitchFamily="34" charset="-122"/>
                <a:cs typeface="微软雅黑" panose="020B0503020204020204" pitchFamily="34" charset="-122"/>
                <a:sym typeface="可可唯自强者强" panose="020B0503020204020204" charset="-128"/>
              </a:rPr>
              <a:t>举个简单的例子，经常电视里、</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电影里边都有：那个女的跟那个男的感情好得不得了，等到最后</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总有一刻要乘飞机离开，那个女的一直在飞机上流眼泪不舍得，那个男的在下面嘶声力竭地呼唤她的名字，随着飞机渐渐地飞远，</a:t>
            </a:r>
            <a:r>
              <a:rPr sz="2700">
                <a:effectLst/>
                <a:latin typeface="微软雅黑" panose="020B0503020204020204" pitchFamily="34" charset="-122"/>
                <a:cs typeface="微软雅黑" panose="020B0503020204020204" pitchFamily="34" charset="-122"/>
                <a:sym typeface="可可唯自强者强" panose="020B0503020204020204" charset="-128"/>
              </a:rPr>
              <a:t>一切结束了，没了。</a:t>
            </a:r>
            <a:r>
              <a:rPr sz="2700" b="0">
                <a:effectLst/>
                <a:latin typeface="微软雅黑" panose="020B0503020204020204" pitchFamily="34" charset="-122"/>
                <a:cs typeface="微软雅黑" panose="020B0503020204020204" pitchFamily="34" charset="-122"/>
                <a:sym typeface="可可唯自强者强" panose="020B0503020204020204" charset="-128"/>
              </a:rPr>
              <a:t>那为什么要去做这些让你撕心裂肺的事情？我们人间现在就是这样，你在人间知道总一天要离开的，你为什么要去做这些事情？做了这些事情，你以后给自己制造更多的障碍，</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wenda20131117A  10:20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custDataLst>
              <p:tags r:id="rId2"/>
            </p:custDataLst>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让自己更难过，更离不开这个世界。尤其你知道自己总有一天要离开，为什么不能早一点想明白想通离开他呢？以后老婆会离开你、孩子会离开你、你的钱财会离开你，</a:t>
            </a:r>
            <a:r>
              <a:rPr sz="2700">
                <a:effectLst/>
                <a:latin typeface="微软雅黑" panose="020B0503020204020204" pitchFamily="34" charset="-122"/>
                <a:cs typeface="微软雅黑" panose="020B0503020204020204" pitchFamily="34" charset="-122"/>
                <a:sym typeface="可可唯自强者强" panose="020B0503020204020204" charset="-128"/>
              </a:rPr>
              <a:t>连你的身体都会离开你。一切都不是你的，你为什么还要拼命地去追求啊？</a:t>
            </a:r>
            <a:endParaRPr sz="270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要懂得这些道理，人就拥有慧命了，</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慧命就是看得远，</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这些东西无所谓了。</a:t>
            </a:r>
            <a:r>
              <a:rPr sz="2700" b="0">
                <a:effectLst/>
                <a:latin typeface="微软雅黑" panose="020B0503020204020204" pitchFamily="34" charset="-122"/>
                <a:cs typeface="微软雅黑" panose="020B0503020204020204" pitchFamily="34" charset="-122"/>
                <a:sym typeface="可可唯自强者强" panose="020B0503020204020204" charset="-128"/>
              </a:rPr>
              <a:t>我们小时候在学校里为了追求一样东西，我们拼命地去争啊争。所以有时候想明白就叫“慧命”（谢谢臺長开示，谢谢观世音菩萨！）</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427470"/>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《白话佛法·第五册》第十七篇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金</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言法语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7205" y="274955"/>
            <a:ext cx="11231880" cy="615061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00000"/>
              </a:lnSpc>
            </a:pPr>
            <a:r>
              <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要合光即悟。合光即悟，就是和佛光接上，那么你就得到佛光普照，马上开悟。</a:t>
            </a: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00000"/>
              </a:lnSpc>
            </a:pP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00000"/>
              </a:lnSpc>
            </a:pPr>
            <a:r>
              <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无我无人。......直至菩萨......真性不能移动，要在心中没有是非。</a:t>
            </a: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00000"/>
              </a:lnSpc>
            </a:pP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00000"/>
              </a:lnSpc>
            </a:pPr>
            <a:r>
              <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要守戒。要用心戒，什么事情都要用心来戒。</a:t>
            </a: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00000"/>
              </a:lnSpc>
            </a:pP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00000"/>
              </a:lnSpc>
            </a:pPr>
            <a:r>
              <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要开悟，才能理解、上境界。......要超越人界，你才能看清人界。所以世界上种种的善恶都不能影响到你的心。</a:t>
            </a: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00000"/>
              </a:lnSpc>
            </a:pP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00000"/>
              </a:lnSpc>
            </a:pPr>
            <a:r>
              <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心中要明理的人，才能有智慧；心中要有本性的人，才能有智慧......人间的痛苦要有功德圆满的智慧去化解它。</a:t>
            </a: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00000"/>
              </a:lnSpc>
            </a:pP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00000"/>
              </a:lnSpc>
            </a:pP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00000"/>
              </a:lnSpc>
            </a:pP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白话佛法4-29、找寻佛菩萨的光芒</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佛菩萨的光芒只有照在我们的心中，佛菩萨才会在我们心中体现出来。</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要让佛菩萨进入你的心中，你才是真正地把佛菩萨的光芒吸收到你的人体物质当中。</a:t>
            </a:r>
            <a:r>
              <a:rPr sz="2700" b="0">
                <a:effectLst/>
                <a:latin typeface="微软雅黑" panose="020B0503020204020204" pitchFamily="34" charset="-122"/>
                <a:cs typeface="微软雅黑" panose="020B0503020204020204" pitchFamily="34" charset="-122"/>
                <a:sym typeface="可可唯自强者强" panose="020B0503020204020204" charset="-128"/>
              </a:rPr>
              <a:t>你有了这个人体物质来吸收这些光芒，你才能把这些光芒反射出来。......</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人的智慧实际上就是等于光源，但是光源并不代表你有光。光</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源就是你有这个蓄电池，还有这个电灯泡，但是并不代表你一定能够照亮。你有这个蓄电池，你可以接受光，那么在你的这个光源里面能够把光反射出来，就是你应该得到的东西。明白吗？</a:t>
            </a:r>
            <a:endPar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白话佛法精选</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custDataLst>
              <p:tags r:id="rId1"/>
            </p:custDataLst>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是什么意思呢？自己心中没有对和不对的。你们做得到吗？</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没有是非，就是没有一个事情是对的，或者不对的，这样才能把自己忘记。</a:t>
            </a:r>
            <a:r>
              <a:rPr sz="2700" b="0">
                <a:effectLst/>
                <a:latin typeface="微软雅黑" panose="020B0503020204020204" pitchFamily="34" charset="-122"/>
                <a:cs typeface="微软雅黑" panose="020B0503020204020204" pitchFamily="34" charset="-122"/>
                <a:sym typeface="可可唯自强者强" panose="020B0503020204020204" charset="-128"/>
              </a:rPr>
              <a:t>因为你觉得这个事情你是对的，你一定进入“贪瞋痴”三毒中，你永远不会认为你自己是错的。所以师父经常劝徒弟，你们不要把任何一件事情先用自己的心来衡量“我对和不对”，没有什么对不对的。“这个事情啊，我要怎样怎样……”解释半天，没用。自己做错了，“哎呀，是他不好，他怎么样讲我……”一解释，你又错了，你叫错上加错。如果有两个人不开心了，两个人都跑到师父这里来讲。一个人说“师父，我错了”，还有一个人说“ 师父， 是他不对，</a:t>
            </a:r>
            <a:endParaRPr sz="270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 </a:t>
            </a:r>
            <a:r>
              <a:rPr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白话佛法4-29、找寻佛菩萨的光芒</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大慈大悲、慈悲喜舍才能显现光芒。......</a:t>
            </a:r>
            <a:endPar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如果佛菩萨照见你的心很乱、很肮脏，而且有很多的贪瞋痴，还在为名、为利、为钱，菩萨照见的是五蕴皆不空；</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如果佛菩萨照见你的心中很干净，很慈悲，很善良，那么照见的是五蕴皆空。</a:t>
            </a:r>
            <a:endPar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白话佛法精选</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349200" y="58575"/>
            <a:ext cx="11545200" cy="62630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200000"/>
              </a:lnSpc>
            </a:pPr>
            <a:r>
              <a:rPr sz="35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结束语 </a:t>
            </a:r>
            <a:endParaRPr sz="35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just">
              <a:lnSpc>
                <a:spcPct val="200000"/>
              </a:lnSpc>
            </a:pPr>
            <a:r>
              <a:rPr sz="27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本次共修如有不如理不如法的地方，请南无释迦牟尼佛，南无观世音菩萨，恩师盧軍宏臺長，龙天护法慈悲原谅，给我们智慧。加持我们正信正念、如理如法的修心修行，破一品无明，证一分法身！ </a:t>
            </a:r>
            <a:endParaRPr sz="27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200000"/>
              </a:lnSpc>
            </a:pPr>
            <a:endParaRPr sz="27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just">
              <a:lnSpc>
                <a:spcPct val="200000"/>
              </a:lnSpc>
            </a:pPr>
            <a:r>
              <a:rPr sz="27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感恩南无释迦牟尼佛！感恩南无观世音菩萨！感恩师父！感恩大家！</a:t>
            </a:r>
            <a:endParaRPr sz="27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custDataLst>
              <p:tags r:id="rId1"/>
            </p:custDataLst>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我根本没有说过他怎么样”，你看师父说哪个人不对？你们还要我讲吗？你们肯定和师父一样说那个不讲话、承认错误的人是对的，而另外一个人肯定是错的，明明有道理，也肯定是他错。</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学佛人心中要没有是非，因为只有因果。</a:t>
            </a:r>
            <a:r>
              <a:rPr sz="2700" b="0">
                <a:effectLst/>
                <a:latin typeface="微软雅黑" panose="020B0503020204020204" pitchFamily="34" charset="-122"/>
                <a:cs typeface="微软雅黑" panose="020B0503020204020204" pitchFamily="34" charset="-122"/>
                <a:sym typeface="可可唯自强者强" panose="020B0503020204020204" charset="-128"/>
              </a:rPr>
              <a:t>所以那些不懂学佛的人根本不理解这是非常有哲理的话，“说没有是非，那我们就跟着不好的事情做了？看见坏人，那我们也不去阻拦他了？”那是另外一个概念了。那是因为在人间，</a:t>
            </a:r>
            <a:r>
              <a:rPr sz="2700">
                <a:effectLst/>
                <a:latin typeface="微软雅黑" panose="020B0503020204020204" pitchFamily="34" charset="-122"/>
                <a:cs typeface="微软雅黑" panose="020B0503020204020204" pitchFamily="34" charset="-122"/>
                <a:sym typeface="可可唯自强者强" panose="020B0503020204020204" charset="-128"/>
              </a:rPr>
              <a:t>因为你是人，你才会有对错；我们是学佛菩萨，我们才认为人间是没有对错，只有因果。</a:t>
            </a:r>
            <a:endParaRPr sz="270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《白话佛法·第五册》第十七篇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0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0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0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0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1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1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1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1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2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2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2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2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3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3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3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3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3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4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4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4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4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4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4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4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4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4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5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5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5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5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6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6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6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6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6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6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6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6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6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7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7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7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7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7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7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7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7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7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8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8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8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8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8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8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8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8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8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9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9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9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9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9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9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9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9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9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0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20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0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20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0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20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0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0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0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BEAUTIFY_FLAG" val="#wm#"/>
  <p:tag name="KSO_WM_TEMPLATE_CATEGORY" val="custom"/>
  <p:tag name="KSO_WM_TEMPLATE_INDEX" val="20205176"/>
</p:tagLst>
</file>

<file path=ppt/tags/tag211.xml><?xml version="1.0" encoding="utf-8"?>
<p:tagLst xmlns:p="http://schemas.openxmlformats.org/presentationml/2006/main">
  <p:tag name="COMMONDATA" val="eyJoZGlkIjoiM2M3ZTRkYjgwMTJkMzhiODRiMDQwYmM5ODcxMWRlOTEifQ=="/>
  <p:tag name="KSO_WPP_MARK_KEY" val="c0c10cd8-420c-4672-8cc6-f2572d417625"/>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6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7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7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7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7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8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8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8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8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9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9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9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9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18864</Words>
  <Application>WPS 演示</Application>
  <PresentationFormat>宽屏</PresentationFormat>
  <Paragraphs>649</Paragraphs>
  <Slides>81</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81</vt:i4>
      </vt:variant>
    </vt:vector>
  </HeadingPairs>
  <TitlesOfParts>
    <vt:vector size="92" baseType="lpstr">
      <vt:lpstr>Arial</vt:lpstr>
      <vt:lpstr>宋体</vt:lpstr>
      <vt:lpstr>Wingdings</vt:lpstr>
      <vt:lpstr>微软雅黑</vt:lpstr>
      <vt:lpstr>Wingdings</vt:lpstr>
      <vt:lpstr>可可唯自强者强</vt:lpstr>
      <vt:lpstr>Yu Gothic UI</vt:lpstr>
      <vt:lpstr>Arial Unicode MS</vt:lpstr>
      <vt:lpstr>Calibri</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295</cp:revision>
  <dcterms:created xsi:type="dcterms:W3CDTF">2019-06-19T02:08:00Z</dcterms:created>
  <dcterms:modified xsi:type="dcterms:W3CDTF">2023-09-12T16:17:54Z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FFBF1A6DD4764C2E8F61C9EF1BA73731</vt:lpwstr>
  </property>
</Properties>
</file>