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83" r:id="rId8"/>
    <p:sldId id="323" r:id="rId9"/>
    <p:sldId id="324" r:id="rId10"/>
    <p:sldId id="325" r:id="rId11"/>
    <p:sldId id="266" r:id="rId12"/>
    <p:sldId id="263" r:id="rId13"/>
    <p:sldId id="289" r:id="rId14"/>
    <p:sldId id="291" r:id="rId15"/>
    <p:sldId id="292" r:id="rId16"/>
    <p:sldId id="293" r:id="rId17"/>
    <p:sldId id="294" r:id="rId18"/>
    <p:sldId id="326" r:id="rId19"/>
    <p:sldId id="327" r:id="rId20"/>
    <p:sldId id="328" r:id="rId21"/>
    <p:sldId id="329" r:id="rId22"/>
    <p:sldId id="330" r:id="rId23"/>
    <p:sldId id="295" r:id="rId24"/>
    <p:sldId id="290" r:id="rId25"/>
    <p:sldId id="296" r:id="rId26"/>
    <p:sldId id="297" r:id="rId27"/>
    <p:sldId id="298" r:id="rId28"/>
    <p:sldId id="299" r:id="rId29"/>
    <p:sldId id="300" r:id="rId30"/>
    <p:sldId id="301" r:id="rId31"/>
    <p:sldId id="331" r:id="rId32"/>
    <p:sldId id="332" r:id="rId33"/>
    <p:sldId id="334" r:id="rId34"/>
    <p:sldId id="335" r:id="rId35"/>
    <p:sldId id="303" r:id="rId36"/>
    <p:sldId id="302" r:id="rId37"/>
    <p:sldId id="304" r:id="rId38"/>
    <p:sldId id="305" r:id="rId39"/>
    <p:sldId id="306" r:id="rId40"/>
    <p:sldId id="307" r:id="rId41"/>
    <p:sldId id="308" r:id="rId42"/>
    <p:sldId id="309" r:id="rId43"/>
    <p:sldId id="310" r:id="rId44"/>
    <p:sldId id="311" r:id="rId45"/>
    <p:sldId id="312" r:id="rId46"/>
    <p:sldId id="313" r:id="rId47"/>
    <p:sldId id="336" r:id="rId48"/>
    <p:sldId id="337" r:id="rId49"/>
    <p:sldId id="338" r:id="rId50"/>
    <p:sldId id="339" r:id="rId51"/>
    <p:sldId id="314" r:id="rId52"/>
    <p:sldId id="315" r:id="rId53"/>
    <p:sldId id="316" r:id="rId54"/>
    <p:sldId id="317" r:id="rId55"/>
    <p:sldId id="318" r:id="rId56"/>
    <p:sldId id="319" r:id="rId57"/>
    <p:sldId id="320" r:id="rId58"/>
    <p:sldId id="321" r:id="rId59"/>
    <p:sldId id="280" r:id="rId60"/>
    <p:sldId id="281" r:id="rId61"/>
    <p:sldId id="322" r:id="rId62"/>
    <p:sldId id="262" r:id="rId63"/>
  </p:sldIdLst>
  <p:sldSz cx="12192000" cy="6858000"/>
  <p:notesSz cx="6858000" cy="9144000"/>
  <p:custDataLst>
    <p:tags r:id="rId6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1" userDrawn="1">
          <p15:clr>
            <a:srgbClr val="A4A3A4"/>
          </p15:clr>
        </p15:guide>
        <p15:guide id="2" pos="38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31"/>
        <p:guide pos="382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7" Type="http://schemas.openxmlformats.org/officeDocument/2006/relationships/tags" Target="tags/tag124.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3.xml"/><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3.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4.xml"/><Relationship Id="rId4" Type="http://schemas.openxmlformats.org/officeDocument/2006/relationships/image" Target="../media/image2.png"/><Relationship Id="rId3" Type="http://schemas.microsoft.com/office/2007/relationships/media" Target="../media/media2.mp3"/><Relationship Id="rId2" Type="http://schemas.openxmlformats.org/officeDocument/2006/relationships/audio" Target="../media/media2.mp3"/><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5.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6.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7.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8.xml"/><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4.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5.xml"/><Relationship Id="rId4" Type="http://schemas.openxmlformats.org/officeDocument/2006/relationships/image" Target="../media/image2.png"/><Relationship Id="rId3" Type="http://schemas.microsoft.com/office/2007/relationships/media" Target="../media/media3.mp3"/><Relationship Id="rId2" Type="http://schemas.openxmlformats.org/officeDocument/2006/relationships/audio" Target="../media/media3.mp3"/><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6.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7.xml"/><Relationship Id="rId4" Type="http://schemas.openxmlformats.org/officeDocument/2006/relationships/image" Target="../media/image2.png"/><Relationship Id="rId3" Type="http://schemas.microsoft.com/office/2007/relationships/media" Target="../media/media4.mp3"/><Relationship Id="rId2" Type="http://schemas.openxmlformats.org/officeDocument/2006/relationships/audio" Target="../media/media4.mp3"/><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8.xml"/><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9.xml"/><Relationship Id="rId4" Type="http://schemas.openxmlformats.org/officeDocument/2006/relationships/image" Target="../media/image2.png"/><Relationship Id="rId3" Type="http://schemas.microsoft.com/office/2007/relationships/media" Target="../media/media5.mp3"/><Relationship Id="rId2" Type="http://schemas.openxmlformats.org/officeDocument/2006/relationships/audio" Target="../media/media5.mp3"/><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0.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1.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3.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4.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5.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6.xml"/></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7.xml"/><Relationship Id="rId4" Type="http://schemas.openxmlformats.org/officeDocument/2006/relationships/image" Target="../media/image2.png"/><Relationship Id="rId3" Type="http://schemas.microsoft.com/office/2007/relationships/media" Target="../media/media6.mp3"/><Relationship Id="rId2" Type="http://schemas.openxmlformats.org/officeDocument/2006/relationships/audio" Target="../media/media6.mp3"/><Relationship Id="rId1"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8.xml"/><Relationship Id="rId1" Type="http://schemas.openxmlformats.org/officeDocument/2006/relationships/image" Target="../media/image3.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9.xml"/><Relationship Id="rId1" Type="http://schemas.openxmlformats.org/officeDocument/2006/relationships/image" Target="../media/image3.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0.xml"/><Relationship Id="rId1" Type="http://schemas.openxmlformats.org/officeDocument/2006/relationships/image" Target="../media/image3.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1.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2.xml"/><Relationship Id="rId1" Type="http://schemas.openxmlformats.org/officeDocument/2006/relationships/image" Target="../media/image3.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3.xml"/><Relationship Id="rId1" Type="http://schemas.openxmlformats.org/officeDocument/2006/relationships/image" Target="../media/image3.jpeg"/></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04.xml"/><Relationship Id="rId4" Type="http://schemas.openxmlformats.org/officeDocument/2006/relationships/image" Target="../media/image2.png"/><Relationship Id="rId3" Type="http://schemas.microsoft.com/office/2007/relationships/media" Target="../media/media7.mp3"/><Relationship Id="rId2" Type="http://schemas.openxmlformats.org/officeDocument/2006/relationships/audio" Target="../media/media7.mp3"/><Relationship Id="rId1" Type="http://schemas.openxmlformats.org/officeDocument/2006/relationships/image" Target="../media/image3.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5.xml"/><Relationship Id="rId1" Type="http://schemas.openxmlformats.org/officeDocument/2006/relationships/image" Target="../media/image3.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6.xml"/><Relationship Id="rId1" Type="http://schemas.openxmlformats.org/officeDocument/2006/relationships/image" Target="../media/image3.jpeg"/></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07.xml"/><Relationship Id="rId4" Type="http://schemas.openxmlformats.org/officeDocument/2006/relationships/image" Target="../media/image2.png"/><Relationship Id="rId3" Type="http://schemas.microsoft.com/office/2007/relationships/media" Target="../media/media8.mp3"/><Relationship Id="rId2" Type="http://schemas.openxmlformats.org/officeDocument/2006/relationships/audio" Target="../media/media8.mp3"/><Relationship Id="rId1" Type="http://schemas.openxmlformats.org/officeDocument/2006/relationships/image" Target="../media/image3.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8.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9.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0.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2.xml"/></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13.xml"/><Relationship Id="rId4" Type="http://schemas.openxmlformats.org/officeDocument/2006/relationships/image" Target="../media/image2.png"/><Relationship Id="rId3" Type="http://schemas.microsoft.com/office/2007/relationships/media" Target="../media/media9.mp3"/><Relationship Id="rId2" Type="http://schemas.openxmlformats.org/officeDocument/2006/relationships/audio" Target="../media/media9.mp3"/><Relationship Id="rId1" Type="http://schemas.openxmlformats.org/officeDocument/2006/relationships/image" Target="../media/image3.jpe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4.xml"/><Relationship Id="rId1" Type="http://schemas.openxmlformats.org/officeDocument/2006/relationships/image" Target="../media/image3.jpe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5.xml"/><Relationship Id="rId1" Type="http://schemas.openxmlformats.org/officeDocument/2006/relationships/image" Target="../media/image3.jpeg"/></Relationships>
</file>

<file path=ppt/slides/_rels/slide5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16.xml"/><Relationship Id="rId4" Type="http://schemas.openxmlformats.org/officeDocument/2006/relationships/image" Target="../media/image2.png"/><Relationship Id="rId3" Type="http://schemas.microsoft.com/office/2007/relationships/media" Target="../media/media10.mp3"/><Relationship Id="rId2" Type="http://schemas.openxmlformats.org/officeDocument/2006/relationships/audio" Target="../media/media10.mp3"/><Relationship Id="rId1" Type="http://schemas.openxmlformats.org/officeDocument/2006/relationships/image" Target="../media/image3.jpe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7.xml"/><Relationship Id="rId1" Type="http://schemas.openxmlformats.org/officeDocument/2006/relationships/image" Target="../media/image3.jpe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8.xml"/><Relationship Id="rId1" Type="http://schemas.openxmlformats.org/officeDocument/2006/relationships/image" Target="../media/image3.jpe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9.xml"/><Relationship Id="rId1" Type="http://schemas.openxmlformats.org/officeDocument/2006/relationships/image" Target="../media/image3.jpe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0.xml"/></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1.xml"/><Relationship Id="rId3" Type="http://schemas.openxmlformats.org/officeDocument/2006/relationships/image" Target="../media/image2.png"/><Relationship Id="rId2" Type="http://schemas.microsoft.com/office/2007/relationships/media" Target="../media/media11.mp3"/><Relationship Id="rId1" Type="http://schemas.openxmlformats.org/officeDocument/2006/relationships/audio" Target="../media/media11.mp3"/></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8.xml"/></Relationships>
</file>

<file path=ppt/slides/_rels/slide6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2.xml"/><Relationship Id="rId3" Type="http://schemas.openxmlformats.org/officeDocument/2006/relationships/image" Target="../media/image2.png"/><Relationship Id="rId2" Type="http://schemas.microsoft.com/office/2007/relationships/media" Target="../media/media12.mp3"/><Relationship Id="rId1" Type="http://schemas.openxmlformats.org/officeDocument/2006/relationships/audio" Target="../media/media12.mp3"/></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2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41020" y="-29845"/>
            <a:ext cx="11295380" cy="691769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r>
              <a:rPr lang="zh-CN" altLang="en-US" sz="3200">
                <a:solidFill>
                  <a:schemeClr val="accent4">
                    <a:lumMod val="50000"/>
                  </a:schemeClr>
                </a:solidFill>
                <a:effectLst/>
                <a:latin typeface="+mj-ea"/>
                <a:ea typeface="+mj-ea"/>
                <a:cs typeface="+mj-ea"/>
                <a:sym typeface="可可唯自强者强" panose="020B0503020204020204" charset="-128"/>
              </a:rPr>
              <a:t>感恩南无释迦牟尼佛（三称）</a:t>
            </a:r>
            <a:endParaRPr lang="zh-CN" altLang="en-US" sz="3200">
              <a:solidFill>
                <a:schemeClr val="accent4">
                  <a:lumMod val="50000"/>
                </a:schemeClr>
              </a:solidFill>
              <a:effectLst/>
              <a:latin typeface="+mj-ea"/>
              <a:ea typeface="+mj-ea"/>
              <a:cs typeface="+mj-ea"/>
              <a:sym typeface="可可唯自强者强" panose="020B0503020204020204" charset="-128"/>
            </a:endParaRPr>
          </a:p>
          <a:p>
            <a:pPr algn="ctr"/>
            <a:endParaRPr lang="zh-CN" altLang="en-US" sz="3200">
              <a:solidFill>
                <a:schemeClr val="accent4">
                  <a:lumMod val="50000"/>
                </a:schemeClr>
              </a:solidFill>
              <a:effectLst/>
              <a:latin typeface="+mj-ea"/>
              <a:ea typeface="+mj-ea"/>
              <a:cs typeface="+mj-ea"/>
              <a:sym typeface="可可唯自强者强" panose="020B0503020204020204" charset="-128"/>
            </a:endParaRPr>
          </a:p>
          <a:p>
            <a:pPr algn="ctr"/>
            <a:r>
              <a:rPr lang="zh-CN" altLang="en-US" sz="3200">
                <a:solidFill>
                  <a:schemeClr val="accent4">
                    <a:lumMod val="50000"/>
                  </a:schemeClr>
                </a:solidFill>
                <a:effectLst/>
                <a:latin typeface="+mj-ea"/>
                <a:ea typeface="+mj-ea"/>
                <a:cs typeface="+mj-ea"/>
                <a:sym typeface="可可唯自强者强" panose="020B0503020204020204" charset="-128"/>
              </a:rPr>
              <a:t>感恩南无大慈大悲救苦救难广大灵感观世音菩萨摩诃萨（三称）</a:t>
            </a:r>
            <a:endParaRPr lang="zh-CN" altLang="en-US" sz="3200">
              <a:solidFill>
                <a:schemeClr val="accent4">
                  <a:lumMod val="50000"/>
                </a:schemeClr>
              </a:solidFill>
              <a:effectLst/>
              <a:latin typeface="+mj-ea"/>
              <a:ea typeface="+mj-ea"/>
              <a:cs typeface="+mj-ea"/>
              <a:sym typeface="可可唯自强者强" panose="020B0503020204020204" charset="-128"/>
            </a:endParaRPr>
          </a:p>
          <a:p>
            <a:pPr algn="ctr"/>
            <a:r>
              <a:rPr lang="zh-CN" altLang="en-US" sz="3200">
                <a:solidFill>
                  <a:schemeClr val="accent4">
                    <a:lumMod val="50000"/>
                  </a:schemeClr>
                </a:solidFill>
                <a:effectLst/>
                <a:latin typeface="+mj-ea"/>
                <a:ea typeface="+mj-ea"/>
                <a:cs typeface="+mj-ea"/>
                <a:sym typeface="可可唯自强者强" panose="020B0503020204020204" charset="-128"/>
              </a:rPr>
              <a:t> </a:t>
            </a:r>
            <a:endParaRPr lang="zh-CN" altLang="en-US" sz="3200">
              <a:solidFill>
                <a:schemeClr val="accent4">
                  <a:lumMod val="50000"/>
                </a:schemeClr>
              </a:solidFill>
              <a:effectLst/>
              <a:latin typeface="+mj-ea"/>
              <a:ea typeface="+mj-ea"/>
              <a:cs typeface="+mj-ea"/>
              <a:sym typeface="可可唯自强者强" panose="020B0503020204020204" charset="-128"/>
            </a:endParaRPr>
          </a:p>
          <a:p>
            <a:pPr algn="ctr"/>
            <a:r>
              <a:rPr lang="zh-CN" altLang="en-US" sz="3200">
                <a:solidFill>
                  <a:schemeClr val="accent4">
                    <a:lumMod val="50000"/>
                  </a:schemeClr>
                </a:solidFill>
                <a:effectLst/>
                <a:latin typeface="+mj-ea"/>
                <a:ea typeface="+mj-ea"/>
                <a:cs typeface="+mj-ea"/>
                <a:sym typeface="可可唯自强者强" panose="020B0503020204020204" charset="-128"/>
              </a:rPr>
              <a:t>感恩师父盧軍宏臺長（一称）</a:t>
            </a:r>
            <a:endParaRPr lang="zh-CN" altLang="en-US" sz="3200">
              <a:solidFill>
                <a:schemeClr val="accent4">
                  <a:lumMod val="50000"/>
                </a:schemeClr>
              </a:solidFill>
              <a:effectLst/>
              <a:latin typeface="+mj-ea"/>
              <a:ea typeface="+mj-ea"/>
              <a:cs typeface="+mj-ea"/>
              <a:sym typeface="可可唯自强者强" panose="020B0503020204020204" charset="-128"/>
            </a:endParaRPr>
          </a:p>
          <a:p>
            <a:pPr algn="ctr"/>
            <a:r>
              <a:rPr lang="zh-CN" altLang="en-US" sz="3200">
                <a:solidFill>
                  <a:schemeClr val="accent4">
                    <a:lumMod val="50000"/>
                  </a:schemeClr>
                </a:solidFill>
                <a:effectLst/>
                <a:latin typeface="+mj-ea"/>
                <a:ea typeface="+mj-ea"/>
                <a:cs typeface="+mj-ea"/>
                <a:sym typeface="可可唯自强者强" panose="020B0503020204020204" charset="-128"/>
              </a:rPr>
              <a:t> </a:t>
            </a:r>
            <a:endParaRPr lang="zh-CN" altLang="en-US" sz="3200">
              <a:solidFill>
                <a:schemeClr val="accent4">
                  <a:lumMod val="50000"/>
                </a:schemeClr>
              </a:solidFill>
              <a:effectLst/>
              <a:latin typeface="+mj-ea"/>
              <a:ea typeface="+mj-ea"/>
              <a:cs typeface="+mj-ea"/>
              <a:sym typeface="可可唯自强者强" panose="020B0503020204020204" charset="-128"/>
            </a:endParaRPr>
          </a:p>
          <a:p>
            <a:pPr algn="ctr"/>
            <a:r>
              <a:rPr lang="zh-CN" altLang="en-US" sz="3200">
                <a:solidFill>
                  <a:schemeClr val="accent4">
                    <a:lumMod val="50000"/>
                  </a:schemeClr>
                </a:solidFill>
                <a:effectLst/>
                <a:latin typeface="+mj-ea"/>
                <a:ea typeface="+mj-ea"/>
                <a:cs typeface="+mj-ea"/>
                <a:sym typeface="可可唯自强者强" panose="020B0503020204020204" charset="-128"/>
              </a:rPr>
              <a:t>给自己念三遍心经</a:t>
            </a:r>
            <a:endParaRPr lang="zh-CN" altLang="en-US" sz="3200">
              <a:solidFill>
                <a:schemeClr val="accent4">
                  <a:lumMod val="50000"/>
                </a:schemeClr>
              </a:solidFill>
              <a:effectLst/>
              <a:latin typeface="+mj-ea"/>
              <a:ea typeface="+mj-ea"/>
              <a:cs typeface="+mj-ea"/>
              <a:sym typeface="可可唯自强者强" panose="020B0503020204020204" charset="-128"/>
            </a:endParaRPr>
          </a:p>
          <a:p>
            <a:pPr algn="ctr"/>
            <a:r>
              <a:rPr lang="zh-CN" altLang="en-US" sz="3200">
                <a:solidFill>
                  <a:schemeClr val="accent4">
                    <a:lumMod val="50000"/>
                  </a:schemeClr>
                </a:solidFill>
                <a:effectLst/>
                <a:latin typeface="+mj-ea"/>
                <a:ea typeface="+mj-ea"/>
                <a:cs typeface="+mj-ea"/>
                <a:sym typeface="可可唯自强者强" panose="020B0503020204020204" charset="-128"/>
              </a:rPr>
              <a:t>请南无大慈大悲救苦救难广大灵感观世音菩萨慈悲，加持我XX正信正念，如理如法，修心修行，增上智慧。</a:t>
            </a:r>
            <a:endParaRPr lang="zh-CN" altLang="en-US" sz="3200">
              <a:solidFill>
                <a:schemeClr val="accent4">
                  <a:lumMod val="50000"/>
                </a:schemeClr>
              </a:solidFill>
              <a:effectLst/>
              <a:latin typeface="+mj-ea"/>
              <a:ea typeface="+mj-ea"/>
              <a:cs typeface="+mj-ea"/>
              <a:sym typeface="可可唯自强者强" panose="020B0503020204020204" charset="-128"/>
            </a:endParaRPr>
          </a:p>
        </p:txBody>
      </p:sp>
      <p:pic>
        <p:nvPicPr>
          <p:cNvPr id="2" name="观世音菩萨圣号（东方台博客下载）">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0" y="6509385"/>
            <a:ext cx="370205" cy="37846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9191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000">
                <p:cTn id="7" fill="hold" display="1">
                  <p:stCondLst>
                    <p:cond delay="indefinite"/>
                  </p:stCondLst>
                  <p:endCondLst>
                    <p:cond evt="onStopAudio">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金</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言法语</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要自己知道种力和种力界的智力。</a:t>
            </a:r>
            <a:endPar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种力界就是你在哪一界种力，那你就得到哪一界的回报。</a:t>
            </a:r>
            <a:endPar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卢臺長给全世界弟子第五次的开示（四）</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问8：师父在《先理解后得定才能通》的博文中提到“种力”和“种力界的智力”，也就是知道把根种在哪一界很重要。如果我们现在对父母好，对儿女好，那么这个根是种在人界，还是天界？</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答8：要先看你做的是哪方面的好事。比方说你爸爸身体不好你给他买药吃，这就是孝顺父母，</a:t>
            </a:r>
            <a:r>
              <a:rPr sz="2700">
                <a:effectLst/>
                <a:latin typeface="微软雅黑" panose="020B0503020204020204" pitchFamily="34" charset="-122"/>
                <a:cs typeface="微软雅黑" panose="020B0503020204020204" pitchFamily="34" charset="-122"/>
                <a:sym typeface="可可唯自强者强" panose="020B0503020204020204" charset="-128"/>
              </a:rPr>
              <a:t>你种的是善因，得的是善果，这就是人天福报。</a:t>
            </a:r>
            <a:r>
              <a:rPr sz="2700" b="0">
                <a:effectLst/>
                <a:latin typeface="微软雅黑" panose="020B0503020204020204" pitchFamily="34" charset="-122"/>
                <a:cs typeface="微软雅黑" panose="020B0503020204020204" pitchFamily="34" charset="-122"/>
                <a:sym typeface="可可唯自强者强" panose="020B0503020204020204" charset="-128"/>
              </a:rPr>
              <a:t>但是如果你爸爸身体不好，你教他念经，教他修行，</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那你种的是菩萨因，你的境界就在天上菩萨界，你以后得到的就是菩萨果。</a:t>
            </a:r>
            <a:endPar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wenda20170604B_3625</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菩萨果位的高低靠人间的修为而决定</a:t>
            </a: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lang="en-US" sz="2600">
                <a:effectLst/>
                <a:latin typeface="微软雅黑" panose="020B0503020204020204" pitchFamily="34" charset="-122"/>
                <a:cs typeface="微软雅黑" panose="020B0503020204020204" pitchFamily="34" charset="-122"/>
                <a:sym typeface="可可唯自强者强" panose="020B0503020204020204" charset="-128"/>
              </a:rPr>
              <a:t>  </a:t>
            </a:r>
            <a:r>
              <a:rPr lang="en-US" sz="2600" b="0">
                <a:effectLst/>
                <a:latin typeface="微软雅黑" panose="020B0503020204020204" pitchFamily="34" charset="-122"/>
                <a:cs typeface="微软雅黑" panose="020B0503020204020204" pitchFamily="34" charset="-122"/>
                <a:sym typeface="可可唯自强者强" panose="020B0503020204020204" charset="-128"/>
              </a:rPr>
              <a:t> </a:t>
            </a:r>
            <a:endParaRPr lang="en-US" sz="26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听 众：师父，修出六道后，一个菩萨果位的高低是以什么来衡量决定的？</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台 长：一个菩萨的果位高低，一般刚刚上去的话，基本上都</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是最基本的菩萨，比方说你投人了，你只要到了人间，你就称</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为一个人了。同样到人间，投胎一个动物，那么到了人间，它还是动物。像我们</a:t>
            </a:r>
            <a:r>
              <a:rPr sz="2700">
                <a:effectLst/>
                <a:latin typeface="微软雅黑" panose="020B0503020204020204" pitchFamily="34" charset="-122"/>
                <a:cs typeface="微软雅黑" panose="020B0503020204020204" pitchFamily="34" charset="-122"/>
                <a:sym typeface="可可唯自强者强" panose="020B0503020204020204" charset="-128"/>
              </a:rPr>
              <a:t>一出六道，先是做普通的菩萨，都称为菩萨。</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1、菩萨果位的高低靠人间的修为而决定wenda20170604B_3625">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42975" y="1000125"/>
            <a:ext cx="400050" cy="35306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5">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wenda20170604B_3625</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effectLst/>
                <a:latin typeface="微软雅黑" panose="020B0503020204020204" pitchFamily="34" charset="-122"/>
                <a:cs typeface="微软雅黑" panose="020B0503020204020204" pitchFamily="34" charset="-122"/>
                <a:sym typeface="可可唯自强者强" panose="020B0503020204020204" charset="-128"/>
              </a:rPr>
              <a:t>然后在上面根据他的境界，再慢慢地升，我说的这是普通的。</a:t>
            </a:r>
            <a:endParaRPr sz="270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如果你在人间本身就是很大的一位菩萨，你上去之后，实际上人间基本的果位你已经修成了。</a:t>
            </a:r>
            <a:endPar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你上去有两种，</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一种是你上去之后，就有果位等着你了。</a:t>
            </a:r>
            <a:r>
              <a:rPr sz="2700" b="0">
                <a:effectLst/>
                <a:latin typeface="微软雅黑" panose="020B0503020204020204" pitchFamily="34" charset="-122"/>
                <a:cs typeface="微软雅黑" panose="020B0503020204020204" pitchFamily="34" charset="-122"/>
                <a:sym typeface="可可唯自强者强" panose="020B0503020204020204" charset="-128"/>
              </a:rPr>
              <a:t>我举</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个简单例子，比方说你在某某省是做省长，你调到那个省，你</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也是省长。你在人间已经修到省长的位置了，你到天上还是做</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省长的位置，明白吗？（明白）</a:t>
            </a:r>
            <a:r>
              <a:rPr sz="2700">
                <a:effectLst/>
                <a:latin typeface="微软雅黑" panose="020B0503020204020204" pitchFamily="34" charset="-122"/>
                <a:cs typeface="微软雅黑" panose="020B0503020204020204" pitchFamily="34" charset="-122"/>
                <a:sym typeface="可可唯自强者强" panose="020B0503020204020204" charset="-128"/>
              </a:rPr>
              <a:t>你在人间修到三地菩萨了，</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wenda20170604B_3625</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effectLst/>
                <a:latin typeface="微软雅黑" panose="020B0503020204020204" pitchFamily="34" charset="-122"/>
                <a:cs typeface="微软雅黑" panose="020B0503020204020204" pitchFamily="34" charset="-122"/>
                <a:sym typeface="可可唯自强者强" panose="020B0503020204020204" charset="-128"/>
              </a:rPr>
              <a:t>你到了天上就是三地菩萨，这是一个；</a:t>
            </a:r>
            <a:r>
              <a:rPr sz="2700" b="0">
                <a:effectLst/>
                <a:latin typeface="微软雅黑" panose="020B0503020204020204" pitchFamily="34" charset="-122"/>
                <a:cs typeface="微软雅黑" panose="020B0503020204020204" pitchFamily="34" charset="-122"/>
                <a:sym typeface="可可唯自强者强" panose="020B0503020204020204" charset="-128"/>
              </a:rPr>
              <a:t>还有的，</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基本上都上去，上去之后再靠自己在天上慢慢修，也可以初地</a:t>
            </a:r>
            <a:r>
              <a:rPr sz="2700" b="0">
                <a:effectLst/>
                <a:latin typeface="微软雅黑" panose="020B0503020204020204" pitchFamily="34" charset="-122"/>
                <a:cs typeface="微软雅黑" panose="020B0503020204020204" pitchFamily="34" charset="-122"/>
                <a:sym typeface="可可唯自强者强" panose="020B0503020204020204" charset="-128"/>
              </a:rPr>
              <a:t>（也要修）也要叫初地，初地就是一地。二地、三地菩萨……就这样</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（师父，可以这样理解吗？你在人间是十地菩萨，在天上就是十地菩萨，还是</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主要是靠人间的修为而决定的，</a:t>
            </a:r>
            <a:r>
              <a:rPr sz="2700" b="0">
                <a:effectLst/>
                <a:latin typeface="微软雅黑" panose="020B0503020204020204" pitchFamily="34" charset="-122"/>
                <a:cs typeface="微软雅黑" panose="020B0503020204020204" pitchFamily="34" charset="-122"/>
                <a:sym typeface="可可唯自强者强" panose="020B0503020204020204" charset="-128"/>
              </a:rPr>
              <a:t>占大部分？）对，</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因为你的本性在人间，你的本灵在人间。很多人在人间已经修成佛了，所以他上去就是佛</a:t>
            </a:r>
            <a:r>
              <a:rPr sz="2700" b="0">
                <a:effectLst/>
                <a:latin typeface="微软雅黑" panose="020B0503020204020204" pitchFamily="34" charset="-122"/>
                <a:cs typeface="微软雅黑" panose="020B0503020204020204" pitchFamily="34" charset="-122"/>
                <a:sym typeface="可可唯自强者强" panose="020B0503020204020204" charset="-128"/>
              </a:rPr>
              <a:t>（是）人间为什么这么重要，为什么师父这么着急叫你们要好好修、好好修，</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其实就是靠人间。</a:t>
            </a:r>
            <a:r>
              <a:rPr sz="2700" b="0">
                <a:effectLst/>
                <a:latin typeface="微软雅黑" panose="020B0503020204020204" pitchFamily="34" charset="-122"/>
                <a:cs typeface="微软雅黑" panose="020B0503020204020204" pitchFamily="34" charset="-122"/>
                <a:sym typeface="可可唯自强者强" panose="020B0503020204020204" charset="-128"/>
              </a:rPr>
              <a:t>举个简单例子，</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wenda20170604B_3625</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你大学毕业那是一个概念，你最主要还是在大学里读书的时候要用功</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（师父，一个果位的高低百分之多少取决于他在人间，百分之多少取决于他在天上修呢？）如果你到了人间，比方说乘愿再来的菩萨，你这个果位就往上修了，</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你在人间修多少，到天上就得多少。你在人间，比方说做的都是佛的事情，你到天上一定成佛的。</a:t>
            </a:r>
            <a:r>
              <a:rPr sz="2700" b="0">
                <a:effectLst/>
                <a:latin typeface="微软雅黑" panose="020B0503020204020204" pitchFamily="34" charset="-122"/>
                <a:cs typeface="微软雅黑" panose="020B0503020204020204" pitchFamily="34" charset="-122"/>
                <a:sym typeface="可可唯自强者强" panose="020B0503020204020204" charset="-128"/>
              </a:rPr>
              <a:t>到了天</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上之后还能怎么修上去，到了天上，他也是一地地菩萨，经过不</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断地学习、听大菩萨的开示，他跟我们人间一样，也是开悟，</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wenda20170604B_3625</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他也是在有悟性的。为什么要分成上等上品？为什么要分成下等下品？这就是你的品位，为什么你的品位不够呢？因为你的悟性不开，还是悟性不开。只是说你做了菩萨之后，</a:t>
            </a:r>
            <a:r>
              <a:rPr sz="2700">
                <a:effectLst/>
                <a:latin typeface="微软雅黑" panose="020B0503020204020204" pitchFamily="34" charset="-122"/>
                <a:cs typeface="微软雅黑" panose="020B0503020204020204" pitchFamily="34" charset="-122"/>
                <a:sym typeface="可可唯自强者强" panose="020B0503020204020204" charset="-128"/>
              </a:rPr>
              <a:t>因为你身上已经带了很少的业障上的天，你已经成为一个菩萨了，你在七宝池八功德水里边洗净之后，你出来了，你只是身上干净了，但是干净不代表你身体好</a:t>
            </a:r>
            <a:r>
              <a:rPr sz="2700" b="0">
                <a:effectLst/>
                <a:latin typeface="微软雅黑" panose="020B0503020204020204" pitchFamily="34" charset="-122"/>
                <a:cs typeface="微软雅黑" panose="020B0503020204020204" pitchFamily="34" charset="-122"/>
                <a:sym typeface="可可唯自强者强" panose="020B0503020204020204" charset="-128"/>
              </a:rPr>
              <a:t>（明白了，谢谢师父慈悲开示）</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要了解十法界，要知道法界的事情。</a:t>
            </a:r>
            <a:r>
              <a:rPr sz="2700" b="0">
                <a:effectLst/>
                <a:latin typeface="微软雅黑" panose="020B0503020204020204" pitchFamily="34" charset="-122"/>
                <a:cs typeface="微软雅黑" panose="020B0503020204020204" pitchFamily="34" charset="-122"/>
                <a:sym typeface="可可唯自强者强" panose="020B0503020204020204" charset="-128"/>
              </a:rPr>
              <a:t>就是说你们要知道十法界</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里的事情，也就是</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要了解六道轮回、要了解四圣道、要预知将</a:t>
            </a: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来去往何方，就是我们以后要到何方去。</a:t>
            </a:r>
            <a:r>
              <a:rPr sz="2700" b="0">
                <a:effectLst/>
                <a:latin typeface="微软雅黑" panose="020B0503020204020204" pitchFamily="34" charset="-122"/>
                <a:cs typeface="微软雅黑" panose="020B0503020204020204" pitchFamily="34" charset="-122"/>
                <a:sym typeface="可可唯自强者强" panose="020B0503020204020204" charset="-128"/>
              </a:rPr>
              <a:t>比方说，我</a:t>
            </a:r>
            <a:r>
              <a:rPr sz="2700">
                <a:effectLst/>
                <a:latin typeface="微软雅黑" panose="020B0503020204020204" pitchFamily="34" charset="-122"/>
                <a:cs typeface="微软雅黑" panose="020B0503020204020204" pitchFamily="34" charset="-122"/>
                <a:sym typeface="可可唯自强者强" panose="020B0503020204020204" charset="-128"/>
              </a:rPr>
              <a:t>想开了，</a:t>
            </a:r>
            <a:endParaRPr sz="270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effectLst/>
                <a:latin typeface="微软雅黑" panose="020B0503020204020204" pitchFamily="34" charset="-122"/>
                <a:cs typeface="微软雅黑" panose="020B0503020204020204" pitchFamily="34" charset="-122"/>
                <a:sym typeface="可可唯自强者强" panose="020B0503020204020204" charset="-128"/>
              </a:rPr>
              <a:t>以后走了一定要上天。好，那么你就要多做天事、多做佛事、多做圣人的事情，而少做人事。</a:t>
            </a:r>
            <a:r>
              <a:rPr sz="2700" b="0">
                <a:effectLst/>
                <a:latin typeface="微软雅黑" panose="020B0503020204020204" pitchFamily="34" charset="-122"/>
                <a:cs typeface="微软雅黑" panose="020B0503020204020204" pitchFamily="34" charset="-122"/>
                <a:sym typeface="可可唯自强者强" panose="020B0503020204020204" charset="-128"/>
              </a:rPr>
              <a:t>你现在做的都是人事，那你下辈子说不定还是投人。你现在帮助人家，如果不是功德，你就是帮助人家，对这人好、对那个人好，和他们结了很深的善缘，你下辈子来的时候就会有很多人对你好。师父有多少世在人间、在天上，所以师父现在下来弘法，才会有这么多人愿意跟着修，有那么多人拥护我，</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实际上那都是我生生世世的缘分啊。他们都和师父有缘，所以现在都成为护法了。如果你这辈子不做人事的话，那你就是在做鬼事，那你下辈子就投鬼了。所以每个人自己想一想，你们今天的所作所为，是做人事还是做鬼事？还是在做圣事（就是做圣人的事情）</a:t>
            </a:r>
            <a:r>
              <a:rPr sz="2700">
                <a:effectLst/>
                <a:latin typeface="微软雅黑" panose="020B0503020204020204" pitchFamily="34" charset="-122"/>
                <a:cs typeface="微软雅黑" panose="020B0503020204020204" pitchFamily="34" charset="-122"/>
                <a:sym typeface="可可唯自强者强" panose="020B0503020204020204" charset="-128"/>
              </a:rPr>
              <a:t>？如果一个人经常有欲望的话，实际上这个人以后就会投畜生。</a:t>
            </a:r>
            <a:r>
              <a:rPr sz="2700" b="0">
                <a:effectLst/>
                <a:latin typeface="微软雅黑" panose="020B0503020204020204" pitchFamily="34" charset="-122"/>
                <a:cs typeface="微软雅黑" panose="020B0503020204020204" pitchFamily="34" charset="-122"/>
                <a:sym typeface="可可唯自强者强" panose="020B0503020204020204" charset="-128"/>
              </a:rPr>
              <a:t>因为这是畜生做的事情，人不能经常做的。所以</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境界要提高，要把这一层看破，</a:t>
            </a:r>
            <a:r>
              <a:rPr sz="2700" b="0">
                <a:effectLst/>
                <a:latin typeface="微软雅黑" panose="020B0503020204020204" pitchFamily="34" charset="-122"/>
                <a:cs typeface="微软雅黑" panose="020B0503020204020204" pitchFamily="34" charset="-122"/>
                <a:sym typeface="可可唯自强者强" panose="020B0503020204020204" charset="-128"/>
              </a:rPr>
              <a:t>所以叫看破红尘，因为它有个时间的。年纪大的人如果常行夫妻之事，实际上是在往畜生道走。如果再找个小姑娘的话，也是往畜生道走。所以</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要自律，一定要自律。</a:t>
            </a: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还有要知道，众生将来会到达什么样的境界。也就是说，我们</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修心修了半天，要明白自己能到什么样的境界。</a:t>
            </a:r>
            <a:r>
              <a:rPr sz="2700" b="0">
                <a:effectLst/>
                <a:latin typeface="微软雅黑" panose="020B0503020204020204" pitchFamily="34" charset="-122"/>
                <a:cs typeface="微软雅黑" panose="020B0503020204020204" pitchFamily="34" charset="-122"/>
                <a:sym typeface="可可唯自强者强" panose="020B0503020204020204" charset="-128"/>
              </a:rPr>
              <a:t>我们到了菩萨的境界，我们就去菩萨道。如果认为自己还是个凡人，烦得不得了，那下辈子还是投人。我们要明白，</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在人间自己种下在哪个界的因，一定会得到此因果报应。</a:t>
            </a:r>
            <a:r>
              <a:rPr sz="2700" b="0">
                <a:effectLst/>
                <a:latin typeface="微软雅黑" panose="020B0503020204020204" pitchFamily="34" charset="-122"/>
                <a:cs typeface="微软雅黑" panose="020B0503020204020204" pitchFamily="34" charset="-122"/>
                <a:sym typeface="可可唯自强者强" panose="020B0503020204020204" charset="-128"/>
              </a:rPr>
              <a:t>你想做好人，你就种好因；你想成为菩萨，就好好地做菩萨。这辈子走之前就知道，我这个境界肯定做菩萨了，或我这个境界肯定是投人了。很多人自己都知道， “我做了很多坏事，我要下地狱的”，是不是有很多人就这么讲呀？不相信的人都会这么讲。为什么西人也会讲Go to hell，也是让你下地狱啊。</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635"/>
            <a:ext cx="11296800" cy="6917690"/>
          </a:xfrm>
          <a:prstGeom prst="rect">
            <a:avLst/>
          </a:prstGeom>
        </p:spPr>
        <p:txBody>
          <a:bodyPr vert="horz" lIns="90000" tIns="46800" rIns="90000" bIns="46800" rtlCol="0" anchor="ctr" anchorCtr="0">
            <a:normAutofit lnSpcReduction="2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lnSpc>
                <a:spcPct val="150000"/>
              </a:lnSpc>
            </a:pPr>
            <a:r>
              <a:rPr lang="zh-CN" altLang="en-US" sz="40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师父给世界佛友最后的叮咛</a:t>
            </a: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r>
              <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世界佛友大家好！</a:t>
            </a: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师父很久没有跟大家见面了，这一年时间师父很想念大家，师父心中时时挂念着每个孩子。你们都是心靈法門的火种，无论师父在哪里，师父永远在你们每个孩子的心里，观世音菩萨的慈悲永远普照着你们的心灵。师父很爱你们！希望你们坚持佛道，永不退转！ </a:t>
            </a: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东西方人都知道有地狱啊，哪有不报的？报应如影随形，逃都逃</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不掉的。要知道</a:t>
            </a:r>
            <a:r>
              <a:rPr sz="2700">
                <a:effectLst/>
                <a:latin typeface="微软雅黑" panose="020B0503020204020204" pitchFamily="34" charset="-122"/>
                <a:cs typeface="微软雅黑" panose="020B0503020204020204" pitchFamily="34" charset="-122"/>
                <a:sym typeface="可可唯自强者强" panose="020B0503020204020204" charset="-128"/>
              </a:rPr>
              <a:t>无碍的天眼神通力</a:t>
            </a:r>
            <a:r>
              <a:rPr sz="2700" b="0">
                <a:effectLst/>
                <a:latin typeface="微软雅黑" panose="020B0503020204020204" pitchFamily="34" charset="-122"/>
                <a:cs typeface="微软雅黑" panose="020B0503020204020204" pitchFamily="34" charset="-122"/>
                <a:sym typeface="可可唯自强者强" panose="020B0503020204020204" charset="-128"/>
              </a:rPr>
              <a:t>（无碍的天眼神通力就是没有</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障碍的天眼神通力），你们每个人都具有，但你们看不见，因为</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没有开。师父和你们的生理情况是一样的，为什么师父能看得见？因为师父开了。为什么你会弹钢琴而他不会呢？为什么你能说话</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小孩子不能说话呢？因为小孩子还没有到开口的时间，还没有学</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会讲话。</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你们要运用你们的智慧，要学会用你们的神通力。</a:t>
            </a:r>
            <a:r>
              <a:rPr sz="2700" b="0">
                <a:effectLst/>
                <a:latin typeface="微软雅黑" panose="020B0503020204020204" pitchFamily="34" charset="-122"/>
                <a:cs typeface="微软雅黑" panose="020B0503020204020204" pitchFamily="34" charset="-122"/>
                <a:sym typeface="可可唯自强者强" panose="020B0503020204020204" charset="-128"/>
              </a:rPr>
              <a:t>什么叫神通力？</a:t>
            </a:r>
            <a:r>
              <a:rPr sz="2700">
                <a:effectLst/>
                <a:latin typeface="微软雅黑" panose="020B0503020204020204" pitchFamily="34" charset="-122"/>
                <a:cs typeface="微软雅黑" panose="020B0503020204020204" pitchFamily="34" charset="-122"/>
                <a:sym typeface="可可唯自强者强" panose="020B0503020204020204" charset="-128"/>
              </a:rPr>
              <a:t>就是感应。</a:t>
            </a:r>
            <a:r>
              <a:rPr sz="2700" b="0">
                <a:effectLst/>
                <a:latin typeface="微软雅黑" panose="020B0503020204020204" pitchFamily="34" charset="-122"/>
                <a:cs typeface="微软雅黑" panose="020B0503020204020204" pitchFamily="34" charset="-122"/>
                <a:sym typeface="可可唯自强者强" panose="020B0503020204020204" charset="-128"/>
              </a:rPr>
              <a:t>我感觉这个人很好，我感觉这个房子很舒服，我感觉这个地方马上有事情发生了， 我感觉这个老板对我不好……</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这就是人的神通力啊，你们会用吗？被人一个嘴巴打到脸上了，还不知道自己做错了什么，这个就叫没有神通力。比如你今天上班，如果得罪了人或背后讲过人家， 你眼睛一看就知道会有事情出来了，你马上就有感觉的， 实际上这个就是神通力。如果不知道还要过去跟人家讲话，“你好！”“好什么？”“你干吗对我这么凶？” “对你凶？我还要骂你呢。”这就叫没有</a:t>
            </a:r>
            <a:r>
              <a:rPr sz="2700">
                <a:effectLst/>
                <a:latin typeface="微软雅黑" panose="020B0503020204020204" pitchFamily="34" charset="-122"/>
                <a:cs typeface="微软雅黑" panose="020B0503020204020204" pitchFamily="34" charset="-122"/>
                <a:sym typeface="可可唯自强者强" panose="020B0503020204020204" charset="-128"/>
              </a:rPr>
              <a:t>预感力，</a:t>
            </a:r>
            <a:r>
              <a:rPr sz="2700" b="0">
                <a:effectLst/>
                <a:latin typeface="微软雅黑" panose="020B0503020204020204" pitchFamily="34" charset="-122"/>
                <a:cs typeface="微软雅黑" panose="020B0503020204020204" pitchFamily="34" charset="-122"/>
                <a:sym typeface="可可唯自强者强" panose="020B0503020204020204" charset="-128"/>
              </a:rPr>
              <a:t>没有</a:t>
            </a:r>
            <a:r>
              <a:rPr sz="2700">
                <a:effectLst/>
                <a:latin typeface="微软雅黑" panose="020B0503020204020204" pitchFamily="34" charset="-122"/>
                <a:cs typeface="微软雅黑" panose="020B0503020204020204" pitchFamily="34" charset="-122"/>
                <a:sym typeface="可可唯自强者强" panose="020B0503020204020204" charset="-128"/>
              </a:rPr>
              <a:t>神知力，</a:t>
            </a:r>
            <a:r>
              <a:rPr sz="2700" b="0">
                <a:effectLst/>
                <a:latin typeface="微软雅黑" panose="020B0503020204020204" pitchFamily="34" charset="-122"/>
                <a:cs typeface="微软雅黑" panose="020B0503020204020204" pitchFamily="34" charset="-122"/>
                <a:sym typeface="可可唯自强者强" panose="020B0503020204020204" charset="-128"/>
              </a:rPr>
              <a:t>没有</a:t>
            </a:r>
            <a:r>
              <a:rPr sz="2700">
                <a:effectLst/>
                <a:latin typeface="微软雅黑" panose="020B0503020204020204" pitchFamily="34" charset="-122"/>
                <a:cs typeface="微软雅黑" panose="020B0503020204020204" pitchFamily="34" charset="-122"/>
                <a:sym typeface="可可唯自强者强" panose="020B0503020204020204" charset="-128"/>
              </a:rPr>
              <a:t>神的智慧能力，</a:t>
            </a:r>
            <a:r>
              <a:rPr sz="2700" b="0">
                <a:effectLst/>
                <a:latin typeface="微软雅黑" panose="020B0503020204020204" pitchFamily="34" charset="-122"/>
                <a:cs typeface="微软雅黑" panose="020B0503020204020204" pitchFamily="34" charset="-122"/>
                <a:sym typeface="可可唯自强者强" panose="020B0503020204020204" charset="-128"/>
              </a:rPr>
              <a:t>所以对法界的事情就不了解了。</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金</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言法语</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标题 1"/>
          <p:cNvSpPr>
            <a:spLocks noGrp="1"/>
          </p:cNvSpPr>
          <p:nvPr/>
        </p:nvSpPr>
        <p:spPr>
          <a:xfrm>
            <a:off x="492760" y="712470"/>
            <a:ext cx="11541760" cy="529971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要了解十法界，要知道法界的事情。</a:t>
            </a:r>
            <a:endPar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lnSpc>
                <a:spcPct val="150000"/>
              </a:lnSpc>
            </a:pPr>
            <a:r>
              <a:rPr lang="zh-CN" altLang="en-US" sz="32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修心修了半天，要明白自己能到什么样的境界。</a:t>
            </a:r>
            <a:endPar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在人间自己种下在哪个界的因，一定会得到此因果报应。</a:t>
            </a:r>
            <a:endPar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wenda20160807B  46:50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如何知道自己的境界在哪个道</a:t>
            </a: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lang="en-US" sz="26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男听众：师父，有什么方法知道我们现在在人间的境界到了阿修罗道，还是欲界天，色界天、无色界天，或者是已经超脱六道？</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答：经常看看就好了，你还做这种男女之事，你的境界在人道；你天天还吵架，还骂人，还贪瞋痴，那你在人道；你要是到天道，那么天上会斤斤计较吗？不会，</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不嫉妒人的人那么就是在天道了，不贪痴的人那也在天道；</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你如果天天在人间帮助别人，那在菩萨道了；</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2、如何知道自己的境界在哪个道wenda20160807B_4650">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88060" y="1030605"/>
            <a:ext cx="342900" cy="30988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wenda20160807B  46:50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天天能够广度有缘，那你是佛了。</a:t>
            </a:r>
            <a:r>
              <a:rPr sz="2700" b="0">
                <a:effectLst/>
                <a:latin typeface="微软雅黑" panose="020B0503020204020204" pitchFamily="34" charset="-122"/>
                <a:cs typeface="微软雅黑" panose="020B0503020204020204" pitchFamily="34" charset="-122"/>
                <a:sym typeface="可可唯自强者强" panose="020B0503020204020204" charset="-128"/>
              </a:rPr>
              <a:t>就这样，很简单（师父，在梦里会不会也给我们暗示到达某种境界，是这样吗？）那当然会</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（好的。如果同修梦到在天上飞，这种一般是哪种境界？）那就是在人道修得比较好而已。</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Shuohua20170901 05:14</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业障10%以内会进入哪个道</a:t>
            </a: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lang="en-US" sz="26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问：师父，您以前开示过，业障比例低于10%一定会超脱六道（对）那在5%～10%以内是进入四圣道的哪一个道呢？</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答：一般的，</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10%以内，基本上就是上去了，就是脱离六道了。</a:t>
            </a:r>
            <a:endPar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脱离六道之后，根据你自己的业力，根据你过去的修为，修哪个</a:t>
            </a:r>
            <a:endPar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法门的，就会到不同的道。</a:t>
            </a:r>
            <a:r>
              <a:rPr sz="2700" b="0">
                <a:effectLst/>
                <a:latin typeface="微软雅黑" panose="020B0503020204020204" pitchFamily="34" charset="-122"/>
                <a:cs typeface="微软雅黑" panose="020B0503020204020204" pitchFamily="34" charset="-122"/>
                <a:sym typeface="可可唯自强者强" panose="020B0503020204020204" charset="-128"/>
              </a:rPr>
              <a:t>这已经没有太多的禁忌了，</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主要是分</a:t>
            </a: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小乘和大乘：</a:t>
            </a:r>
            <a:r>
              <a:rPr sz="2700" b="0">
                <a:effectLst/>
                <a:latin typeface="微软雅黑" panose="020B0503020204020204" pitchFamily="34" charset="-122"/>
                <a:cs typeface="微软雅黑" panose="020B0503020204020204" pitchFamily="34" charset="-122"/>
                <a:sym typeface="可可唯自强者强" panose="020B0503020204020204" charset="-128"/>
              </a:rPr>
              <a:t>你如果是救人上去的，</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主要靠的是学佛救人，</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3、业障10%以内会进入哪个道shuohua20170901_0514">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52500" y="990600"/>
            <a:ext cx="323850" cy="31432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4"/>
                </p:tgtEl>
              </p:cMediaNode>
            </p:audi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Shuohua20170901 05:14</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那你一般都是到菩萨道和佛道；</a:t>
            </a:r>
            <a:r>
              <a:rPr sz="2700" b="0">
                <a:effectLst/>
                <a:latin typeface="微软雅黑" panose="020B0503020204020204" pitchFamily="34" charset="-122"/>
                <a:cs typeface="微软雅黑" panose="020B0503020204020204" pitchFamily="34" charset="-122"/>
                <a:sym typeface="可可唯自强者强" panose="020B0503020204020204" charset="-128"/>
              </a:rPr>
              <a:t>如果你靠自己自修上去的，完全是管住自己，严守戒律，非常守自己的贞节，不乱来，思维啊，意念啊，如果很干净，那你基本上能到声闻道、缘觉道。</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Wenda20180727 01:05:16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承受不了大乘佛法的那种因缘果报，只能进入小乘</a:t>
            </a: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lang="en-US" sz="26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听众问：师父，那天图腾节目，有人问她的莲花在哪里，您说在无色界天。怎么到无色界天了？这是什么原因？</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师父答：就是</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你的莲花正不正、偏不偏，完全由你的心而起的。</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你现在在人间拼命地做善事，做的是菩萨的事情，你的莲花就在菩萨道；你的心拼命地在做佛的事情，你的莲花就在佛道；你现在的心不管别人，只管自己修心，没犯错，那你的莲花就在无色界天。</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4、承受不了大乘佛法的那种因缘果报，只能进入小乘wenda20180727_6516">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62025" y="981075"/>
            <a:ext cx="361950" cy="3429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Wenda20180727 01:05:16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明白了吗？（哦。</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师父，当时您给人家种莲花的时候，不就是种在超脱六道吗？）对啊，我帮你们都种到超脱六道的，但</a:t>
            </a:r>
            <a:r>
              <a:rPr sz="2700">
                <a:effectLst/>
                <a:latin typeface="微软雅黑" panose="020B0503020204020204" pitchFamily="34" charset="-122"/>
                <a:cs typeface="微软雅黑" panose="020B0503020204020204" pitchFamily="34" charset="-122"/>
                <a:sym typeface="可可唯自强者强" panose="020B0503020204020204" charset="-128"/>
              </a:rPr>
              <a:t>问题是你们在修的时候，这些莲花长势好不好都是在于你们啊</a:t>
            </a:r>
            <a:r>
              <a:rPr sz="2700" b="0">
                <a:effectLst/>
                <a:latin typeface="微软雅黑" panose="020B0503020204020204" pitchFamily="34" charset="-122"/>
                <a:cs typeface="微软雅黑" panose="020B0503020204020204" pitchFamily="34" charset="-122"/>
                <a:sym typeface="可可唯自强者强" panose="020B0503020204020204" charset="-128"/>
              </a:rPr>
              <a:t>（哦，它可以自动移动的，是这样吗？）那当然会动啊，否则为什么还会没有了？为什么有的人莲花都掉下来了？不叫移动啊？</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（那它到无色界天，说得不好听就是由超脱六道掉到了无色界天，</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Wenda20180727 01:05:16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是这样吗？）对啊。由大乘佛法掉到小乘佛法啊，</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承受不了大乘佛法的那种因缘果报，只能进入小乘。</a:t>
            </a:r>
            <a:r>
              <a:rPr sz="2700" b="0">
                <a:effectLst/>
                <a:latin typeface="微软雅黑" panose="020B0503020204020204" pitchFamily="34" charset="-122"/>
                <a:cs typeface="微软雅黑" panose="020B0503020204020204" pitchFamily="34" charset="-122"/>
                <a:sym typeface="可可唯自强者强" panose="020B0503020204020204" charset="-128"/>
              </a:rPr>
              <a:t>无色界天就是修自己的，修到很高的位置了（明白了）</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595630"/>
            <a:ext cx="11135360" cy="5909945"/>
          </a:xfrm>
          <a:prstGeom prst="rect">
            <a:avLst/>
          </a:prstGeom>
        </p:spPr>
        <p:txBody>
          <a:bodyPr vert="horz" lIns="90000" tIns="46800" rIns="90000" bIns="46800" rtlCol="0" anchor="ctr" anchorCtr="0">
            <a:no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altLang="zh-CN"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师父十几年为了弘法，肉身消耗、背业很重，但是师父一直都在给你们加持。希望你们每天都能够好好学习师父的白话佛法和开示，依教奉行，严守戒律是成佛的基础。多多为众生真心付出，破除自身的我执我相，心中常念佛恩、国土恩、师恩、父母恩、众生恩；成佛的路上需要真心诚心、勇猛精进、心系众生、一心向佛的孩子。</a:t>
            </a: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师父继续给大家讲，</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要有宿命无漏。</a:t>
            </a:r>
            <a:r>
              <a:rPr sz="2700" b="0">
                <a:effectLst/>
                <a:latin typeface="微软雅黑" panose="020B0503020204020204" pitchFamily="34" charset="-122"/>
                <a:cs typeface="微软雅黑" panose="020B0503020204020204" pitchFamily="34" charset="-122"/>
                <a:sym typeface="可可唯自强者强" panose="020B0503020204020204" charset="-128"/>
              </a:rPr>
              <a:t>什么叫宿命无漏？你不能</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把自己所有的事情都做得很圆满，是因为你前世带来的习性</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太重；前世其实就是报命，所以你不可能把你所有事情都做圆满。这就是为什么很多人总想“我要把事情都做得圆满”，为什么</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每一件都做不圆满呢？因为你前世带来的劣根性有漏。宿命是</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定下来的命，“宿命通” 实际上讲的是预知过去和未来，那就叫神通。例如，明明知道自己思想永远不集中会做错什么事情的，所以在做的时候更要当心。你不以为然，反而觉得无所谓，好了，每一次都会做错事情。因为有这个习惯，所以大家要知道</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永断习性，</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就是要永远断除我这个不好的习性，要永远断除导致轮回的习</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性，也就是说</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必须要把导致我以后要轮回的所有的习性全都要斩</a:t>
            </a: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断。</a:t>
            </a:r>
            <a:r>
              <a:rPr sz="2700" b="0">
                <a:effectLst/>
                <a:latin typeface="微软雅黑" panose="020B0503020204020204" pitchFamily="34" charset="-122"/>
                <a:cs typeface="微软雅黑" panose="020B0503020204020204" pitchFamily="34" charset="-122"/>
                <a:sym typeface="可可唯自强者强" panose="020B0503020204020204" charset="-128"/>
              </a:rPr>
              <a:t>告诉你们瞋念太大的人会六道轮回。比如说，如果你哪天告</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诉师父说，“我改掉了瞋的毛病，现在真的一个人都不恨了”，</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那你就</a:t>
            </a:r>
            <a:r>
              <a:rPr sz="2700">
                <a:effectLst/>
                <a:latin typeface="微软雅黑" panose="020B0503020204020204" pitchFamily="34" charset="-122"/>
                <a:cs typeface="微软雅黑" panose="020B0503020204020204" pitchFamily="34" charset="-122"/>
                <a:sym typeface="可可唯自强者强" panose="020B0503020204020204" charset="-128"/>
              </a:rPr>
              <a:t>断除了六道轮回的根；</a:t>
            </a:r>
            <a:r>
              <a:rPr sz="2700" b="0">
                <a:effectLst/>
                <a:latin typeface="微软雅黑" panose="020B0503020204020204" pitchFamily="34" charset="-122"/>
                <a:cs typeface="微软雅黑" panose="020B0503020204020204" pitchFamily="34" charset="-122"/>
                <a:sym typeface="可可唯自强者强" panose="020B0503020204020204" charset="-128"/>
              </a:rPr>
              <a:t>如果告诉我你还是会恨人家，那你就要继续六道轮回。六道轮回里最好的也就是天道了，你就算到了天上， 但等天福享尽了，你还是会下来，因为是有时间的。你只有</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脱离了六道，你才能永远不下来。</a:t>
            </a:r>
            <a:r>
              <a:rPr sz="2700" b="0">
                <a:effectLst/>
                <a:latin typeface="微软雅黑" panose="020B0503020204020204" pitchFamily="34" charset="-122"/>
                <a:cs typeface="微软雅黑" panose="020B0503020204020204" pitchFamily="34" charset="-122"/>
                <a:sym typeface="可可唯自强者强" panose="020B0503020204020204" charset="-128"/>
              </a:rPr>
              <a:t>犹如在澳洲谁都希望能拿到永久居民的身份。比如你来澳洲旅游一次很快就回去了，什么都没有看到，</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也没有享受到澳洲的水呀、空气呀、阳光呀，你就回去了。你就是在天上有千年寿、万年寿，最后很快你也得下来。所以最好就是脱离六道轮回。</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师父给大家讲“如理”和“不如理”。你们经常听到人家说什么</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如理如法。因为每个人修行都会按照自己的修行道理和准则在</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修。比如，“哎呀，没关系了。我只要念念经就可以了，我只要</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观世音菩萨保佑我身体好就可以了”。这就是你们的准则。</a:t>
            </a:r>
            <a:r>
              <a:rPr sz="2700">
                <a:effectLst/>
                <a:latin typeface="微软雅黑" panose="020B0503020204020204" pitchFamily="34" charset="-122"/>
                <a:cs typeface="微软雅黑" panose="020B0503020204020204" pitchFamily="34" charset="-122"/>
                <a:sym typeface="可可唯自强者强" panose="020B0503020204020204" charset="-128"/>
              </a:rPr>
              <a:t>实际上你们这些判别准则的能力是很肤浅、是不圆满、是有过失的，</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effectLst/>
                <a:latin typeface="微软雅黑" panose="020B0503020204020204" pitchFamily="34" charset="-122"/>
                <a:cs typeface="微软雅黑" panose="020B0503020204020204" pitchFamily="34" charset="-122"/>
                <a:sym typeface="可可唯自强者强" panose="020B0503020204020204" charset="-128"/>
              </a:rPr>
              <a:t>所以你们在修心当中就会碰到各种各样解决不了的问题。</a:t>
            </a:r>
            <a:r>
              <a:rPr sz="2700" b="0">
                <a:effectLst/>
                <a:latin typeface="微软雅黑" panose="020B0503020204020204" pitchFamily="34" charset="-122"/>
                <a:cs typeface="微软雅黑" panose="020B0503020204020204" pitchFamily="34" charset="-122"/>
                <a:sym typeface="可可唯自强者强" panose="020B0503020204020204" charset="-128"/>
              </a:rPr>
              <a:t>因为你们以为自己在修心，以为自己在念经。而你们念的是什么经？修的是什么心呢？就像很多人在网上还经常拿着佛菩萨的语言在批评人家一样，你说这些人可怜不可怜？佛教本身就是一个无争斗的宗教。想想看，如果你拿出一个佛法的本源来讲人家不好，讲这个不好，讲那个不好的，这个是佛法吗？这个是正法吗？犹如一个人嘴巴里整天讲这个人不好，那个人不好，你们说这个人是好人吗？人家都不好、人家都是混蛋，就你最好，你是好人。你说可能不可能？</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金</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言法语</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标题 1"/>
          <p:cNvSpPr>
            <a:spLocks noGrp="1"/>
          </p:cNvSpPr>
          <p:nvPr/>
        </p:nvSpPr>
        <p:spPr>
          <a:xfrm>
            <a:off x="492760" y="712470"/>
            <a:ext cx="11541760" cy="529971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要有宿命无漏。</a:t>
            </a:r>
            <a:endPar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永断习性，</a:t>
            </a:r>
            <a:endPar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Shuohua20150522  15:59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学佛要实实在在，菩萨大愿不能随便许</a:t>
            </a: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lang="en-US" sz="26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听 众：师父，您好！弟子向您请安！师父，您辛苦了！前不久弟子梦见师父的法身给弟子看图腾，当弟子问身上的孽障有多少时，师父做了一个“八”的手势，然后接着印象就有点模糊了。弟子不确定师父在梦里说弟子的孽障是8%还是80%，您能感应一下吗？</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臺 長：如果师父在梦中给你说，实际上你应该还有20%，</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就是像人家打八折一样，打八折就是还有20%（明白。</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5、学佛要实实在在，菩萨大愿不能随便许shuohua20150522_1559">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24560" y="1029335"/>
            <a:ext cx="360680" cy="28638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7">
                <p:cTn id="2" fill="hold" display="1">
                  <p:stCondLst>
                    <p:cond delay="indefinite"/>
                  </p:stCondLst>
                  <p:endCondLst>
                    <p:cond evt="onStopAudio">
                      <p:tgtEl>
                        <p:sldTgt/>
                      </p:tgtEl>
                    </p:cond>
                  </p:endCondLst>
                </p:cTn>
                <p:tgtEl>
                  <p:spTgt spid="4"/>
                </p:tgtEl>
              </p:cMediaNode>
            </p:audi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Shuohua20150522  15:59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弟子因为之前度人背业的问题，导致自身的业障又增加不少，不过弟子不害怕。弟子发愿哪怕最终因为度人背业的问题而导致超脱不了六道轮回，也无所谓，弟子觉得这就是应该向菩萨学习的……）你不要再乱讲话了，你是哪里的？（马来西亚的）你怎么跟师父学到今天，连这个都不懂啊？你的嘴巴随便乱讲话……你知道跟台长打电话都有护法神、菩萨在边上的，你为什么要这么乱讲话？你觉得你境界很高是吧？那你下地狱吧，去救人去吧，救鬼啊（对不起）你是不是觉得你很伟大？（不是的，我觉得菩萨都应该有这些精神嘛）对啊，你有这些精神，你现在去啊。你是菩萨吗？我问你，</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Shuohua20150522  15:59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你是不是菩萨？（不是）</a:t>
            </a:r>
            <a:r>
              <a:rPr sz="2700">
                <a:effectLst/>
                <a:latin typeface="微软雅黑" panose="020B0503020204020204" pitchFamily="34" charset="-122"/>
                <a:cs typeface="微软雅黑" panose="020B0503020204020204" pitchFamily="34" charset="-122"/>
                <a:sym typeface="可可唯自强者强" panose="020B0503020204020204" charset="-128"/>
              </a:rPr>
              <a:t>你不是菩萨，你现在说这个话，你知道以后会超脱不了的</a:t>
            </a:r>
            <a:r>
              <a:rPr sz="2700" b="0">
                <a:effectLst/>
                <a:latin typeface="微软雅黑" panose="020B0503020204020204" pitchFamily="34" charset="-122"/>
                <a:cs typeface="微软雅黑" panose="020B0503020204020204" pitchFamily="34" charset="-122"/>
                <a:sym typeface="可可唯自强者强" panose="020B0503020204020204" charset="-128"/>
              </a:rPr>
              <a:t>（明白）你在给自己找麻烦，你以后超脱不了六道啊，你就永世轮回了，你怎么这么愚痴的，</a:t>
            </a:r>
            <a:r>
              <a:rPr sz="2700">
                <a:effectLst/>
                <a:latin typeface="微软雅黑" panose="020B0503020204020204" pitchFamily="34" charset="-122"/>
                <a:cs typeface="微软雅黑" panose="020B0503020204020204" pitchFamily="34" charset="-122"/>
                <a:sym typeface="可可唯自强者强" panose="020B0503020204020204" charset="-128"/>
              </a:rPr>
              <a:t>你以为这是境界啊？</a:t>
            </a:r>
            <a:r>
              <a:rPr sz="2700" b="0">
                <a:effectLst/>
                <a:latin typeface="微软雅黑" panose="020B0503020204020204" pitchFamily="34" charset="-122"/>
                <a:cs typeface="微软雅黑" panose="020B0503020204020204" pitchFamily="34" charset="-122"/>
                <a:sym typeface="可可唯自强者强" panose="020B0503020204020204" charset="-128"/>
              </a:rPr>
              <a:t>（好的）唉，真的！我跟你们说少说话，</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学佛学到后来要少说话！</a:t>
            </a: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（嗯，明白。因为有时候众生太苦，想想就是很难受）那你成佛</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啊，你现在再许大愿啊，</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你愿力做不到的话，你许什么大愿？</a:t>
            </a: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你现在有本事马上出家，把家里所有东西卖掉，你去救度别人，</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然后你就一个人。</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你境界高呢，你学台长把什么都甩掉了？</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Shuohua20150522  15:59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你能连命都不要去救人吗？台长天天帮人家背了这么多业，你背得起吗？</a:t>
            </a:r>
            <a:r>
              <a:rPr sz="2700" b="0">
                <a:effectLst/>
                <a:latin typeface="微软雅黑" panose="020B0503020204020204" pitchFamily="34" charset="-122"/>
                <a:cs typeface="微软雅黑" panose="020B0503020204020204" pitchFamily="34" charset="-122"/>
                <a:sym typeface="可可唯自强者强" panose="020B0503020204020204" charset="-128"/>
              </a:rPr>
              <a:t>（明白，对不起师父）不是你跟我对不起，你刚刚这个愿力已经出去了，你为什么要讲这种话？你现在说“如果人家不好，你永不超脱六道，永不脱离六道”，你这种愿力出去之后，你永远超脱不了六道了！你以为这都是说了开玩笑的？我再三给你们说“念经的人不要嘴巴乱讲啊”。唉（对不起，师父）境界高呢？高了以后连六道都超脱不了。你付出什么了？你有什么功德，可以许如此的大愿？你做了什么？人家到了庙里人家已经付出了，人家再这么讲。你现在什么不付出，家——家不肯出，人——人不肯花时间，</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Shuohua20150522  15:59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还要上班，还要养孩子，还要怎么……</a:t>
            </a:r>
            <a:r>
              <a:rPr sz="2700">
                <a:effectLst/>
                <a:latin typeface="微软雅黑" panose="020B0503020204020204" pitchFamily="34" charset="-122"/>
                <a:cs typeface="微软雅黑" panose="020B0503020204020204" pitchFamily="34" charset="-122"/>
                <a:sym typeface="可可唯自强者强" panose="020B0503020204020204" charset="-128"/>
              </a:rPr>
              <a:t>你许这么大的愿，你不是在撒谎吗？你算什么境界？</a:t>
            </a:r>
            <a:r>
              <a:rPr sz="2700" b="0">
                <a:effectLst/>
                <a:latin typeface="微软雅黑" panose="020B0503020204020204" pitchFamily="34" charset="-122"/>
                <a:cs typeface="微软雅黑" panose="020B0503020204020204" pitchFamily="34" charset="-122"/>
                <a:sym typeface="可可唯自强者强" panose="020B0503020204020204" charset="-128"/>
              </a:rPr>
              <a:t>你告诉我啊！</a:t>
            </a:r>
            <a:r>
              <a:rPr sz="2700">
                <a:effectLst/>
                <a:latin typeface="微软雅黑" panose="020B0503020204020204" pitchFamily="34" charset="-122"/>
                <a:cs typeface="微软雅黑" panose="020B0503020204020204" pitchFamily="34" charset="-122"/>
                <a:sym typeface="可可唯自强者强" panose="020B0503020204020204" charset="-128"/>
              </a:rPr>
              <a:t>有本事你做出来，自己都救不了的人还救别人？嘴巴唱高调“众生太苦了”，你付出啊，你连法师这样出家你都付不出。你甩啊，你把家里全甩掉啊</a:t>
            </a:r>
            <a:r>
              <a:rPr sz="2700" b="0">
                <a:effectLst/>
                <a:latin typeface="微软雅黑" panose="020B0503020204020204" pitchFamily="34" charset="-122"/>
                <a:cs typeface="微软雅黑" panose="020B0503020204020204" pitchFamily="34" charset="-122"/>
                <a:sym typeface="可可唯自强者强" panose="020B0503020204020204" charset="-128"/>
              </a:rPr>
              <a:t>（对不起，师父）不要唱高调了！我告诉你。很多人学佛就是这样，到了庙里去，一看见菩萨许愿……好了，一个大愿一许，浑身背业，身体没一天好过。菩萨的愿不是什么人都能许的，你没有这个境界，你没到这个位置，你许什么菩萨大愿啊？你不是“沽名钓誉”啊？做不到的事情为什么去讲啊？</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340" y="-635"/>
            <a:ext cx="11195050" cy="6917690"/>
          </a:xfrm>
          <a:prstGeom prst="rect">
            <a:avLst/>
          </a:prstGeom>
        </p:spPr>
        <p:txBody>
          <a:bodyPr vert="horz" lIns="90000" tIns="46800" rIns="90000" bIns="46800" rtlCol="0" anchor="ctr" anchorCtr="0">
            <a:normAutofit lnSpcReduction="1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释迦牟尼佛、观世音菩萨和师父会永远加持保佑每个正信正念的好孩子，佛法的传承靠每个佛子薪火相传，师父会引领你们到达彼岸。希望你们珍惜末法时期最后一班法船，众生的苦就是师父的苦，师父愿你们一世修成报佛恩！</a:t>
            </a: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just">
              <a:lnSpc>
                <a:spcPct val="150000"/>
              </a:lnSpc>
            </a:pP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r>
              <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师父  </a:t>
            </a: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r>
              <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2021年11月5日 </a:t>
            </a: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ctr"/>
            <a:endParaRPr lang="zh-CN" altLang="en-US" sz="32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Shuohua20150522  15:59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先实实在在学佛，学佛人就要实实在在</a:t>
            </a:r>
            <a:endPar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（明白，好的）没出息的，真的。好好学啊，不要华而不实了，</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你学这种理论有什么用啊？</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好好念经啊，浑身都是业障。你要知</a:t>
            </a: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道一个人成功都是踏踏实实成功的。</a:t>
            </a:r>
            <a:r>
              <a:rPr sz="2700" b="0">
                <a:effectLst/>
                <a:latin typeface="微软雅黑" panose="020B0503020204020204" pitchFamily="34" charset="-122"/>
                <a:cs typeface="微软雅黑" panose="020B0503020204020204" pitchFamily="34" charset="-122"/>
                <a:sym typeface="可可唯自强者强" panose="020B0503020204020204" charset="-128"/>
              </a:rPr>
              <a:t>我觉得你真的华而不实啊，</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你许这种愿，真的，你刚才这种愿一许，菩萨在边上，我是替你</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着急啊！师父一个好弟子，到时候六道里边老转不出来，那样师</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父也不开心的（哦，明白。对不起，师父！弟子会检讨自己的）没智慧！检查什么啊？智慧没有，听不懂啊？（需要师父的智慧，</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Shuohua20150522  15:59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需要师父的指点。对不起，师父）唉，</a:t>
            </a:r>
            <a:r>
              <a:rPr sz="2700">
                <a:effectLst/>
                <a:latin typeface="微软雅黑" panose="020B0503020204020204" pitchFamily="34" charset="-122"/>
                <a:cs typeface="微软雅黑" panose="020B0503020204020204" pitchFamily="34" charset="-122"/>
                <a:sym typeface="可可唯自强者强" panose="020B0503020204020204" charset="-128"/>
              </a:rPr>
              <a:t>好好地把师父的《白话佛法》看看，不该说的不要说，不该做的不要做。</a:t>
            </a:r>
            <a:r>
              <a:rPr sz="2700" b="0">
                <a:effectLst/>
                <a:latin typeface="微软雅黑" panose="020B0503020204020204" pitchFamily="34" charset="-122"/>
                <a:cs typeface="微软雅黑" panose="020B0503020204020204" pitchFamily="34" charset="-122"/>
                <a:sym typeface="可可唯自强者强" panose="020B0503020204020204" charset="-128"/>
              </a:rPr>
              <a:t>我哪本《白话佛法》里边教你们许这种愿的？你编什么？有什么好编的？（好的。师父，弟子要针对这件事情念礼佛大忏悔文吗？）你刚刚要讲的，7遍（好的）嘴巴不要乱讲，赶快跟观世音菩萨忏悔，说“我凡人肉胎……”（嗯，好的好的。对不起，师父！）</a:t>
            </a:r>
            <a:r>
              <a:rPr sz="2700">
                <a:effectLst/>
                <a:latin typeface="微软雅黑" panose="020B0503020204020204" pitchFamily="34" charset="-122"/>
                <a:cs typeface="微软雅黑" panose="020B0503020204020204" pitchFamily="34" charset="-122"/>
                <a:sym typeface="可可唯自强者强" panose="020B0503020204020204" charset="-128"/>
              </a:rPr>
              <a:t>不要乱讲话，我没教过你们的话不要乱讲</a:t>
            </a:r>
            <a:r>
              <a:rPr sz="2700" b="0">
                <a:effectLst/>
                <a:latin typeface="微软雅黑" panose="020B0503020204020204" pitchFamily="34" charset="-122"/>
                <a:cs typeface="微软雅黑" panose="020B0503020204020204" pitchFamily="34" charset="-122"/>
                <a:sym typeface="可可唯自强者强" panose="020B0503020204020204" charset="-128"/>
              </a:rPr>
              <a:t>（好，感恩师父，感恩菩萨）</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wenda20161030B_5048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师父批评指正毛病，要有忏悔心，还要有圆满心</a:t>
            </a: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lang="en-US" sz="26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听 众：被师父骂能消业，我们被骂的时候应该持什么心态？是被骂了不走心，觉得骂的是我们的毛病、坏习惯，左耳进右耳出，心无罣碍；还是应该骂的时候心里难过，哭哭啼啼，心里自责忏悔呢？请师父开示一下。</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台 长：不叫骂，叫着急，叫指责，叫帮助。记住了，</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师父讲你们，就是指出你们身上的毛病。</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指出了身上的毛病，首先要有忏悔心，</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6、师父批评指正毛病，要有忏悔心，还要有圆满心wenda20161030B_5048">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41070" y="986790"/>
            <a:ext cx="342900" cy="31242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wenda20161030B_5048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忏悔说自己不好，“你看，我又犯错了”，这种忏悔心一来，师父又能感应到，护法神能感应到，他很快就消业了。所以师父讲这个人不好，他</a:t>
            </a:r>
            <a:r>
              <a:rPr sz="2700">
                <a:effectLst/>
                <a:latin typeface="微软雅黑" panose="020B0503020204020204" pitchFamily="34" charset="-122"/>
                <a:cs typeface="微软雅黑" panose="020B0503020204020204" pitchFamily="34" charset="-122"/>
                <a:sym typeface="可可唯自强者强" panose="020B0503020204020204" charset="-128"/>
              </a:rPr>
              <a:t>要有自责心、要有忏悔心，他很快消业。</a:t>
            </a:r>
            <a:r>
              <a:rPr sz="2700" b="0">
                <a:effectLst/>
                <a:latin typeface="微软雅黑" panose="020B0503020204020204" pitchFamily="34" charset="-122"/>
                <a:cs typeface="微软雅黑" panose="020B0503020204020204" pitchFamily="34" charset="-122"/>
                <a:sym typeface="可可唯自强者强" panose="020B0503020204020204" charset="-128"/>
              </a:rPr>
              <a:t>消完业之后，如果心中还有芥蒂，那就要想到“师父是为我好”。因为自责和忏悔之后，如果你没有智慧，你会带有一种忧郁的心，就觉得“师父以后会不会不要我了？师父以后会不会离开我，不要我了？”如果有这种心，说明你这个忏悔不够圆满。</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忏悔心是什么？忏其前愆，悔其后过。</a:t>
            </a:r>
            <a:r>
              <a:rPr sz="2700" b="0">
                <a:effectLst/>
                <a:latin typeface="微软雅黑" panose="020B0503020204020204" pitchFamily="34" charset="-122"/>
                <a:cs typeface="微软雅黑" panose="020B0503020204020204" pitchFamily="34" charset="-122"/>
                <a:sym typeface="可可唯自强者强" panose="020B0503020204020204" charset="-128"/>
              </a:rPr>
              <a:t>你把自己这个冤结忏悔掉之后，你想想看，如果你知道师父是菩萨，师父还会不会追究你的责任呢？你</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心中要有圆满心，</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wenda20161030B_5048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自身的圆满、自我的圆满和自足的圆满，这种“三圆满”在你心中就会形成一朵莲花，</a:t>
            </a:r>
            <a:r>
              <a:rPr sz="2700" b="0">
                <a:effectLst/>
                <a:latin typeface="微软雅黑" panose="020B0503020204020204" pitchFamily="34" charset="-122"/>
                <a:cs typeface="微软雅黑" panose="020B0503020204020204" pitchFamily="34" charset="-122"/>
                <a:sym typeface="可可唯自强者强" panose="020B0503020204020204" charset="-128"/>
              </a:rPr>
              <a:t>有三个莲花瓣儿。为什么师父特别喜欢你问呢？你问得很深，师父也愿意解答，很多人从你问的问题中得到了很多启迪，所以你也是功德无量。</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Zongshu20180503   06:04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每天要内观自己是否像菩萨</a:t>
            </a: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答：每一个人都要用心好好地学佛。有时候，我们人很难控制自己的脾气、习性，要想办法改，</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经常要看，叫内观。</a:t>
            </a:r>
            <a:r>
              <a:rPr sz="2700" b="0">
                <a:effectLst/>
                <a:latin typeface="微软雅黑" panose="020B0503020204020204" pitchFamily="34" charset="-122"/>
                <a:cs typeface="微软雅黑" panose="020B0503020204020204" pitchFamily="34" charset="-122"/>
                <a:sym typeface="可可唯自强者强" panose="020B0503020204020204" charset="-128"/>
              </a:rPr>
              <a:t>要“观”，观就是要看，“哎呀，我这个臭脾气又来了！”“你看，我这个要面子的脾气又来了，我怎么改不了的？我怎么会这样？”每一天要内观，早上要想一想：“我像不像菩萨？”中午要想一想：“我像不像菩萨？”晚上要想一想。</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每一天以菩萨的要求来对照自己，</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你就会慢慢地变得越来越像菩萨了，所以要内观。</a:t>
            </a:r>
            <a:r>
              <a:rPr sz="2700" b="0">
                <a:effectLst/>
                <a:latin typeface="微软雅黑" panose="020B0503020204020204" pitchFamily="34" charset="-122"/>
                <a:cs typeface="微软雅黑" panose="020B0503020204020204" pitchFamily="34" charset="-122"/>
                <a:sym typeface="可可唯自强者强" panose="020B0503020204020204" charset="-128"/>
              </a:rPr>
              <a:t>内观什么呢？</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自己要像菩萨。</a:t>
            </a: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7、每天要内观自己是否像菩萨zongshu20180503_0604">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78840" y="988695"/>
            <a:ext cx="338455" cy="35687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p:cTn id="2" fill="hold" display="1">
                  <p:stCondLst>
                    <p:cond delay="indefinite"/>
                  </p:stCondLst>
                  <p:endCondLst>
                    <p:cond evt="onStopAudio">
                      <p:tgtEl>
                        <p:sldTgt/>
                      </p:tgtEl>
                    </p:cond>
                  </p:endCondLst>
                </p:cTn>
                <p:tgtEl>
                  <p:spTgt spid="4"/>
                </p:tgtEl>
              </p:cMediaNode>
            </p:audi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53712"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要知道，</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学佛还没有达到究竟圆满之前</a:t>
            </a:r>
            <a:r>
              <a:rPr sz="2700" b="0">
                <a:effectLst/>
                <a:latin typeface="微软雅黑" panose="020B0503020204020204" pitchFamily="34" charset="-122"/>
                <a:cs typeface="微软雅黑" panose="020B0503020204020204" pitchFamily="34" charset="-122"/>
                <a:sym typeface="可可唯自强者强" panose="020B0503020204020204" charset="-128"/>
              </a:rPr>
              <a:t>——什么是究竟？究竟就是到底了。究竟为什么呢？就是问到底了。没有达到究竟还不能说圆满。</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众生的觉悟都是有过失的。</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如果你在学佛当中没有真正地开悟，你不懂什么是真正的佛法，你一定会有很多的失误。</a:t>
            </a:r>
            <a:r>
              <a:rPr sz="2700" b="0">
                <a:effectLst/>
                <a:latin typeface="微软雅黑" panose="020B0503020204020204" pitchFamily="34" charset="-122"/>
                <a:cs typeface="微软雅黑" panose="020B0503020204020204" pitchFamily="34" charset="-122"/>
                <a:sym typeface="可可唯自强者强" panose="020B0503020204020204" charset="-128"/>
              </a:rPr>
              <a:t>所以很多人知道了一些做人处事的修行之道，就互相批评起来了：你这个好，他这个不好，他这个好，你这个不好，搞来搞去。就像有些人， 师父的法门他根本没有听到过，看也没有看过，他居然敢乱讲。心靈法門为什么会这么灵验，他们不知道有多少护法神吗？他都不知道自己在造口业。还有的人看到师父年轻，或者看到师父没有出家，</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他就想这个法门是不是好呀？要知道条条道路通罗马，很多高僧大德均是前世所修或从天上下来的，不能单以年龄和是否出家来看。佛祖在没修行前，难道他的本性不是佛祖吗？</a:t>
            </a:r>
            <a:r>
              <a:rPr sz="2700">
                <a:effectLst/>
                <a:latin typeface="微软雅黑" panose="020B0503020204020204" pitchFamily="34" charset="-122"/>
                <a:cs typeface="微软雅黑" panose="020B0503020204020204" pitchFamily="34" charset="-122"/>
                <a:sym typeface="可可唯自强者强" panose="020B0503020204020204" charset="-128"/>
              </a:rPr>
              <a:t>如果是一个真正的学佛人，是不会讲人家不好的。</a:t>
            </a:r>
            <a:r>
              <a:rPr sz="2700" b="0">
                <a:effectLst/>
                <a:latin typeface="微软雅黑" panose="020B0503020204020204" pitchFamily="34" charset="-122"/>
                <a:cs typeface="微软雅黑" panose="020B0503020204020204" pitchFamily="34" charset="-122"/>
                <a:sym typeface="可可唯自强者强" panose="020B0503020204020204" charset="-128"/>
              </a:rPr>
              <a:t>师父在每次弘法时，都教育大家要尊敬别的法门。</a:t>
            </a:r>
            <a:r>
              <a:rPr sz="2700">
                <a:effectLst/>
                <a:latin typeface="微软雅黑" panose="020B0503020204020204" pitchFamily="34" charset="-122"/>
                <a:cs typeface="微软雅黑" panose="020B0503020204020204" pitchFamily="34" charset="-122"/>
                <a:sym typeface="可可唯自强者强" panose="020B0503020204020204" charset="-128"/>
              </a:rPr>
              <a:t>师父对每个法门都很尊敬，不讲人家不好。</a:t>
            </a:r>
            <a:r>
              <a:rPr sz="2700" b="0">
                <a:effectLst/>
                <a:latin typeface="微软雅黑" panose="020B0503020204020204" pitchFamily="34" charset="-122"/>
                <a:cs typeface="微软雅黑" panose="020B0503020204020204" pitchFamily="34" charset="-122"/>
                <a:sym typeface="可可唯自强者强" panose="020B0503020204020204" charset="-128"/>
              </a:rPr>
              <a:t>而有些人拿着人家的法门到师父面前说，卢臺長这个法门如何如何，你看看这个法门如何如何。就像医生，中医西医、外科内科每个科都是好的，你每一个科都可以看，你愿意看什么科就看什么科。你没有必要说这个内科医生比那个儿科医生好，或比骨科医生好，</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这本身就是有漏，没有学好的人才会做这些事情。所以带有偏见的道理就叫偏道，好像有道理，其实什么话讲出来都是带有偏见的。你认都不认识卢臺長，你就讲臺長不好，那肯定是有偏见。如果你听人家讲了后，就说这个法门我没有听到过，我不相信，那你真是愚痴到极点了。就像我们很多人没有看到过电脑一样，突然之间看到孩子们都用电脑了，就说这是什么东西呀，我们祖宗八代都没有玩过，没有见过，肯定是坏东西。道理是一样的，没有看到的东西你就能说它不好吗？是谁愚痴啊？所以对于一些在学佛中听到的某些言论根本不要去反击他，他自己都没有办法自圆其说的。</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他说不好，你问问他好与不好在哪里？他都讲不出来，其言论就不攻自破了。所以</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做任何事情要用智慧。</a:t>
            </a:r>
            <a:r>
              <a:rPr sz="2700" b="0">
                <a:effectLst/>
                <a:latin typeface="微软雅黑" panose="020B0503020204020204" pitchFamily="34" charset="-122"/>
                <a:cs typeface="微软雅黑" panose="020B0503020204020204" pitchFamily="34" charset="-122"/>
                <a:sym typeface="可可唯自强者强" panose="020B0503020204020204" charset="-128"/>
              </a:rPr>
              <a:t>师父今天就给大家讲到这里。</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0" y="865505"/>
            <a:ext cx="12191365" cy="298450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br>
              <a:rPr lang="zh-CN" altLang="en-US" sz="54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br>
            <a:r>
              <a:rPr lang="zh-CN" altLang="en-US" sz="54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先理解后得定才能通</a:t>
            </a:r>
            <a:endParaRPr lang="zh-CN" altLang="en-US" sz="54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139700" y="4022725"/>
            <a:ext cx="1214247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pPr algn="ctr"/>
            <a:r>
              <a:rPr lang="en-US" altLang="zh-CN" sz="2000">
                <a:solidFill>
                  <a:schemeClr val="accent4">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solidFill>
                  <a:schemeClr val="accent4">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sz="2000" b="1">
                <a:solidFill>
                  <a:schemeClr val="accent4">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endParaRPr lang="zh-CN" altLang="en-US" sz="2000" b="1">
              <a:solidFill>
                <a:schemeClr val="accent4">
                  <a:lumMod val="50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金</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言法语</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标题 1"/>
          <p:cNvSpPr>
            <a:spLocks noGrp="1"/>
          </p:cNvSpPr>
          <p:nvPr/>
        </p:nvSpPr>
        <p:spPr>
          <a:xfrm>
            <a:off x="492760" y="712470"/>
            <a:ext cx="11541760" cy="529971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学佛还没有达到究竟圆满之前......众生的觉悟都是有过失的。</a:t>
            </a:r>
            <a:endParaRPr lang="zh-CN" altLang="en-US"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20170225澳门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网络弘法中，哪些信息不宜转发给还没有学佛的人</a:t>
            </a: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问：2017年2月5日问答节目中，师父回答听众问题，说到师父在悉尼法会上的一些新年预测不宜放在朋友圈中让不学佛的人看。那么我们平时在利用网络弘法的过程中，还需要注意其他哪方面的信息不宜转发给暂时还不学佛的人看呢？</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答：其实，</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你觉得能够帮助别人的、好的、正能量的，</a:t>
            </a: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不要让刚刚学佛的人迷惑的，</a:t>
            </a:r>
            <a:r>
              <a:rPr sz="2700" b="0">
                <a:effectLst/>
                <a:latin typeface="微软雅黑" panose="020B0503020204020204" pitchFamily="34" charset="-122"/>
                <a:cs typeface="微软雅黑" panose="020B0503020204020204" pitchFamily="34" charset="-122"/>
                <a:sym typeface="可可唯自强者强" panose="020B0503020204020204" charset="-128"/>
              </a:rPr>
              <a:t>比方说，他们对佛法不懂，</a:t>
            </a: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8.网络弘法中，哪些信息不宜转发给还没有学佛的人  20170225澳门">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52500" y="1019175"/>
            <a:ext cx="304800" cy="32385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20170225澳门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你讲得很深他们就听不懂，所以简单一点，能够白话一点，就可以发送。比方说，让别人懂得一点做人的道理，“记住了，慈悲就是一种智慧”，你就发这么一个短句，人家一听，“哦，</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原来善良就是智慧啊</a:t>
            </a:r>
            <a:r>
              <a:rPr sz="2700" b="0">
                <a:effectLst/>
                <a:latin typeface="微软雅黑" panose="020B0503020204020204" pitchFamily="34" charset="-122"/>
                <a:cs typeface="微软雅黑" panose="020B0503020204020204" pitchFamily="34" charset="-122"/>
                <a:sym typeface="可可唯自强者强" panose="020B0503020204020204" charset="-128"/>
              </a:rPr>
              <a:t>”，他会很开心的，就是这个短句给人的启迪非常大。我觉得，有时候让人太多地去追求那些还没有得到的东西和预测，并不是一件太好的事情。台长弘法的时候有时候说一点，是为了让那些不相信的人尽快相信，主要在身体上，台长不做其他方面的预测。所以，</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希望你们可以把一些自己念经学佛之后身体上变得越来越好的体会告诉大家，让大家能够得到佛菩萨的佛光普照和一些感悟，</a:t>
            </a: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20170225澳门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能够尽快地相信。</a:t>
            </a: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Wenda20180624B   02:27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     </a:t>
            </a:r>
            <a:r>
              <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关于“我执”“法执”</a:t>
            </a:r>
            <a:endParaRPr sz="32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男听众：在没有证悟之前，人都会有我知我见，人跟人的意见不同也是因为我知我见，这样的理解正确吗？</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答：是啊，正确。我知我见，你没有证悟之前，你就是糊里糊</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涂的，你以为这个事情是对的，你以为这个事情是错的，你以</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为这个人是好的，你以为这个人是坏的……很多人以为管你的人是坏人，顺着你讲话的人是好人，最后你不被他害死啊？（是。</a:t>
            </a:r>
            <a:endParaRPr sz="270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9、关于“我执”“法执”wenda20180624B_0227">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16940" y="982345"/>
            <a:ext cx="364490" cy="37528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4">
                <p:cTn id="2" fill="hold" display="1">
                  <p:stCondLst>
                    <p:cond delay="indefinite"/>
                  </p:stCondLst>
                  <p:endCondLst>
                    <p:cond evt="onStopAudio">
                      <p:tgtEl>
                        <p:sldTgt/>
                      </p:tgtEl>
                    </p:cond>
                  </p:endCondLst>
                </p:cTn>
                <p:tgtEl>
                  <p:spTgt spid="4"/>
                </p:tgtEl>
              </p:cMediaNode>
            </p:audi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Wenda20180624B   02:27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我知我见是一种我执，我们在学佛法的时候也会有一种法执，是不是我执的人修心、修行很容易会有法执？</a:t>
            </a:r>
            <a:r>
              <a:rPr sz="2700">
                <a:effectLst/>
                <a:latin typeface="微软雅黑" panose="020B0503020204020204" pitchFamily="34" charset="-122"/>
                <a:cs typeface="微软雅黑" panose="020B0503020204020204" pitchFamily="34" charset="-122"/>
                <a:sym typeface="可可唯自强者强" panose="020B0503020204020204" charset="-128"/>
              </a:rPr>
              <a:t>如果破除我执，修学佛法也就不容易有法执。</a:t>
            </a:r>
            <a:r>
              <a:rPr sz="2700" b="0">
                <a:effectLst/>
                <a:latin typeface="微软雅黑" panose="020B0503020204020204" pitchFamily="34" charset="-122"/>
                <a:cs typeface="微软雅黑" panose="020B0503020204020204" pitchFamily="34" charset="-122"/>
                <a:sym typeface="可可唯自强者强" panose="020B0503020204020204" charset="-128"/>
              </a:rPr>
              <a:t>这样理解正确吗？）正确。</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我执、法执，二执全部都要破除</a:t>
            </a:r>
            <a:r>
              <a:rPr sz="2700" b="0">
                <a:effectLst/>
                <a:latin typeface="微软雅黑" panose="020B0503020204020204" pitchFamily="34" charset="-122"/>
                <a:cs typeface="微软雅黑" panose="020B0503020204020204" pitchFamily="34" charset="-122"/>
                <a:sym typeface="可可唯自强者强" panose="020B0503020204020204" charset="-128"/>
              </a:rPr>
              <a:t>（是）你连“我”都没有了，人我是非都没了，哪来法执啊？对不对？（对）所以人是最重要的，</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万物唯心造，你这个人本身没脱离人间的烦恼道，你就进入不了菩萨的慈悲道。</a:t>
            </a:r>
            <a:endPar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（明白。我们在学慈悲的时候会不会有法执阻碍？如何破除这种法执呢？）会。</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学慈悲心的时候，你对某一件事情的执著，就是法执。</a:t>
            </a:r>
            <a:endParaRPr sz="270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Wenda20180624B   02:27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比方说，应该睡觉，好好地休息，更好地养精蓄锐，让自己身体好，能够救度更多有缘众生。有些人在自己修行当中，他就执著于过午不食，晚上坐在那里坐禅，不睡觉，自己的身体不好，这么执著，你说他修得好吗？还没怎么样呢，</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意念当中完全产生的是无明，</a:t>
            </a:r>
            <a:r>
              <a:rPr sz="2700" b="0">
                <a:effectLst/>
                <a:latin typeface="微软雅黑" panose="020B0503020204020204" pitchFamily="34" charset="-122"/>
                <a:cs typeface="微软雅黑" panose="020B0503020204020204" pitchFamily="34" charset="-122"/>
                <a:sym typeface="可可唯自强者强" panose="020B0503020204020204" charset="-128"/>
              </a:rPr>
              <a:t>因为你拥有法执的话，你就会拥有无明。</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你要想修成佛，必须有时候要断除一念无明。</a:t>
            </a:r>
            <a:endPar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法执一样，</a:t>
            </a:r>
            <a:r>
              <a:rPr sz="2700">
                <a:effectLst/>
                <a:latin typeface="微软雅黑" panose="020B0503020204020204" pitchFamily="34" charset="-122"/>
                <a:cs typeface="微软雅黑" panose="020B0503020204020204" pitchFamily="34" charset="-122"/>
                <a:sym typeface="可可唯自强者强" panose="020B0503020204020204" charset="-128"/>
              </a:rPr>
              <a:t>我执、法执都是让人不能解脱三昧的一种困惑。</a:t>
            </a:r>
            <a:endParaRPr sz="270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lang="en-US" alt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Wenda20180624B   02:27  </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所以人的一生在迷惑中长大，在迷惑中死去，</a:t>
            </a:r>
            <a:r>
              <a:rPr sz="2700">
                <a:effectLst/>
                <a:latin typeface="微软雅黑" panose="020B0503020204020204" pitchFamily="34" charset="-122"/>
                <a:cs typeface="微软雅黑" panose="020B0503020204020204" pitchFamily="34" charset="-122"/>
                <a:sym typeface="可可唯自强者强" panose="020B0503020204020204" charset="-128"/>
              </a:rPr>
              <a:t>在迷惑中做错太多的事情，实际上本身就是一种执著。</a:t>
            </a:r>
            <a:endParaRPr sz="270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相关开示</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427470"/>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《白话佛法·第五册》第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金</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言法语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7205" y="274955"/>
            <a:ext cx="11231880" cy="615061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00000"/>
              </a:lnSpc>
            </a:pPr>
            <a:r>
              <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要自己知道种力和种力界的智力。......种力界就是你在哪一界种力，那你就得到哪一界的回报。</a:t>
            </a: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00000"/>
              </a:lnSpc>
            </a:pP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00000"/>
              </a:lnSpc>
            </a:pPr>
            <a:r>
              <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要了解十法界，要知道法界的事情。......在人间自己种下在哪个界的因，一定会得到此因果报应。</a:t>
            </a: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00000"/>
              </a:lnSpc>
            </a:pP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00000"/>
              </a:lnSpc>
            </a:pPr>
            <a:r>
              <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要有宿命无漏。......永断习性，</a:t>
            </a: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00000"/>
              </a:lnSpc>
            </a:pP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00000"/>
              </a:lnSpc>
            </a:pPr>
            <a:r>
              <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学佛还没有达到究竟圆满之前......众生的觉悟都是有过失的。</a:t>
            </a: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00000"/>
              </a:lnSpc>
            </a:pP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00000"/>
              </a:lnSpc>
            </a:pP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00000"/>
              </a:lnSpc>
            </a:pP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00000"/>
              </a:lnSpc>
            </a:pP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00000"/>
              </a:lnSpc>
            </a:pPr>
            <a:endParaRPr sz="25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广播讲座 修心无漏 151224</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700">
                <a:effectLst/>
                <a:latin typeface="微软雅黑" panose="020B0503020204020204" pitchFamily="34" charset="-122"/>
                <a:cs typeface="微软雅黑" panose="020B0503020204020204" pitchFamily="34" charset="-122"/>
                <a:sym typeface="可可唯自强者强" panose="020B0503020204020204" charset="-128"/>
              </a:rPr>
              <a:t>     </a:t>
            </a:r>
            <a:r>
              <a:rPr sz="2700">
                <a:effectLst/>
                <a:latin typeface="微软雅黑" panose="020B0503020204020204" pitchFamily="34" charset="-122"/>
                <a:cs typeface="微软雅黑" panose="020B0503020204020204" pitchFamily="34" charset="-122"/>
                <a:sym typeface="可可唯自强者强" panose="020B0503020204020204" charset="-128"/>
              </a:rPr>
              <a:t>单单学佛不能有漏，单单做人不能有缺，</a:t>
            </a:r>
            <a:r>
              <a:rPr sz="2700" b="0">
                <a:effectLst/>
                <a:latin typeface="微软雅黑" panose="020B0503020204020204" pitchFamily="34" charset="-122"/>
                <a:cs typeface="微软雅黑" panose="020B0503020204020204" pitchFamily="34" charset="-122"/>
                <a:sym typeface="可可唯自强者强" panose="020B0503020204020204" charset="-128"/>
              </a:rPr>
              <a:t>缺就是失去，你缺了很多人的道德、品德，做人的原则和准则，你就会慢慢的变得越来越没有脸面，慢慢的离佛陀越来越远，就不会在自己心中达到究竟圆满。师父经常跟大家讲，</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希望大家一定要实实在在学佛，实实在在念经，实实在在去相信，</a:t>
            </a:r>
            <a:r>
              <a:rPr sz="2700" b="0">
                <a:effectLst/>
                <a:latin typeface="微软雅黑" panose="020B0503020204020204" pitchFamily="34" charset="-122"/>
                <a:cs typeface="微软雅黑" panose="020B0503020204020204" pitchFamily="34" charset="-122"/>
                <a:sym typeface="可可唯自强者强" panose="020B0503020204020204" charset="-128"/>
              </a:rPr>
              <a:t>我们今天种什么种子，就会结什么果，今天撒什么树苗就会开什么花。所以</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要学智慧，要懂得学佛用真心来学，因为真心你才会换来真情，心洁、纯洁，很干净地去拜佛一定会得到观世音菩萨的感应。</a:t>
            </a:r>
            <a:endPar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白话佛法精选</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10、广播讲座 修心无漏 151224">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827405" y="937895"/>
            <a:ext cx="360680" cy="30988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p:cTn id="2" fill="hold" display="1">
                  <p:stCondLst>
                    <p:cond delay="indefinite"/>
                  </p:stCondLst>
                  <p:endCondLst>
                    <p:cond evt="onStopAudio">
                      <p:tgtEl>
                        <p:sldTgt/>
                      </p:tgtEl>
                    </p:cond>
                  </p:endCondLst>
                </p:cTn>
                <p:tgtEl>
                  <p:spTgt spid="4"/>
                </p:tgtEl>
              </p:cMediaNode>
            </p:audi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85080"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要知道</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解脱是要靠定力、禅定。</a:t>
            </a:r>
            <a:r>
              <a:rPr sz="2700" b="0">
                <a:effectLst/>
                <a:latin typeface="微软雅黑" panose="020B0503020204020204" pitchFamily="34" charset="-122"/>
                <a:cs typeface="微软雅黑" panose="020B0503020204020204" pitchFamily="34" charset="-122"/>
                <a:sym typeface="可可唯自强者强" panose="020B0503020204020204" charset="-128"/>
              </a:rPr>
              <a:t>这里说的禅定并不完全是禅宗</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的禅定，指的是</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一个人要把自己的心灵抹净，抹得干净之后才</a:t>
            </a: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能定得下来。</a:t>
            </a:r>
            <a:r>
              <a:rPr sz="2700" b="0">
                <a:effectLst/>
                <a:latin typeface="微软雅黑" panose="020B0503020204020204" pitchFamily="34" charset="-122"/>
                <a:cs typeface="微软雅黑" panose="020B0503020204020204" pitchFamily="34" charset="-122"/>
                <a:sym typeface="可可唯自强者强" panose="020B0503020204020204" charset="-128"/>
              </a:rPr>
              <a:t>所以要知道根性，能知众生的根性才会产生忧虑。</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因为</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你有了智慧，你就能知道根性。</a:t>
            </a:r>
            <a:r>
              <a:rPr sz="2700" b="0">
                <a:effectLst/>
                <a:latin typeface="微软雅黑" panose="020B0503020204020204" pitchFamily="34" charset="-122"/>
                <a:cs typeface="微软雅黑" panose="020B0503020204020204" pitchFamily="34" charset="-122"/>
                <a:sym typeface="可可唯自强者强" panose="020B0503020204020204" charset="-128"/>
              </a:rPr>
              <a:t>什么叫根性？就是人的劣</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根性和善根性。</a:t>
            </a:r>
            <a:r>
              <a:rPr sz="2700">
                <a:effectLst/>
                <a:latin typeface="微软雅黑" panose="020B0503020204020204" pitchFamily="34" charset="-122"/>
                <a:cs typeface="微软雅黑" panose="020B0503020204020204" pitchFamily="34" charset="-122"/>
                <a:sym typeface="可可唯自强者强" panose="020B0503020204020204" charset="-128"/>
              </a:rPr>
              <a:t>根性就是你本来善良不善良，</a:t>
            </a:r>
            <a:r>
              <a:rPr sz="2700" b="0">
                <a:effectLst/>
                <a:latin typeface="微软雅黑" panose="020B0503020204020204" pitchFamily="34" charset="-122"/>
                <a:cs typeface="微软雅黑" panose="020B0503020204020204" pitchFamily="34" charset="-122"/>
                <a:sym typeface="可可唯自强者强" panose="020B0503020204020204" charset="-128"/>
              </a:rPr>
              <a:t>你本来这个人本性</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坏不坏。因为你们不知道好人坏人的，你们看见人都是好的，其</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实这个人坏得不得了，你也不知道。人的毛病就是不知道人家好坏呀。看见这个人好，看见那个人也好，这只能说明他良心好，但是没脑子，分不清人家的根性呀。你要懂得看得出这个人的根性，</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r>
              <a:rPr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广播讲座 一切皆属虚妄 应作如是观 141120</a:t>
            </a:r>
            <a:r>
              <a:rPr lang="zh-CN"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rPr>
              <a:t>】</a:t>
            </a:r>
            <a:endParaRPr lang="zh-CN" altLang="en-US" sz="2000">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700">
                <a:effectLst/>
                <a:latin typeface="微软雅黑" panose="020B0503020204020204" pitchFamily="34" charset="-122"/>
                <a:cs typeface="微软雅黑" panose="020B0503020204020204" pitchFamily="34" charset="-122"/>
                <a:sym typeface="可可唯自强者强" panose="020B0503020204020204" charset="-128"/>
              </a:rPr>
              <a:t>     </a:t>
            </a:r>
            <a:r>
              <a:rPr sz="2700" b="0">
                <a:effectLst/>
                <a:latin typeface="微软雅黑" panose="020B0503020204020204" pitchFamily="34" charset="-122"/>
                <a:cs typeface="微软雅黑" panose="020B0503020204020204" pitchFamily="34" charset="-122"/>
                <a:sym typeface="可可唯自强者强" panose="020B0503020204020204" charset="-128"/>
              </a:rPr>
              <a:t>我们需要懂得和理解的就是我们应该继续做我们应该做的事情——那就是</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用我们本性当中的慈悲和善良，来让自己命运无漏，实际上就叫宿命无漏，</a:t>
            </a:r>
            <a:r>
              <a:rPr sz="2700" b="0">
                <a:effectLst/>
                <a:latin typeface="微软雅黑" panose="020B0503020204020204" pitchFamily="34" charset="-122"/>
                <a:cs typeface="微软雅黑" panose="020B0503020204020204" pitchFamily="34" charset="-122"/>
                <a:sym typeface="可可唯自强者强" panose="020B0503020204020204" charset="-128"/>
              </a:rPr>
              <a:t>也就是说我们自己怎么样把人间的每一件事情都做得比较圆满。</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白话佛法精选</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11、广播讲座 一切皆属虚妄 应作如是观 141120">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878840" y="903605"/>
            <a:ext cx="342900" cy="30988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p:cTn id="2" fill="hold" display="1">
                  <p:stCondLst>
                    <p:cond delay="indefinite"/>
                  </p:stCondLst>
                  <p:endCondLst>
                    <p:cond evt="onStopAudio">
                      <p:tgtEl>
                        <p:sldTgt/>
                      </p:tgtEl>
                    </p:cond>
                  </p:endCondLst>
                </p:cTn>
                <p:tgtEl>
                  <p:spTgt spid="6"/>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32705"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349200" y="58575"/>
            <a:ext cx="11545200" cy="62630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200000"/>
              </a:lnSpc>
            </a:pPr>
            <a:r>
              <a:rPr sz="35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结束语 </a:t>
            </a:r>
            <a:endParaRPr sz="35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just">
              <a:lnSpc>
                <a:spcPct val="200000"/>
              </a:lnSpc>
            </a:pPr>
            <a:r>
              <a:rPr sz="27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本次共修如有不如理不如法的地方，请南无释迦牟尼佛，南无观世音菩萨，恩师盧軍宏臺長，龙天护法慈悲原谅，给我们智慧。加持我们正信正念、如理如法的修心修行，破一品无明，证一分法身！ </a:t>
            </a:r>
            <a:endParaRPr sz="27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200000"/>
              </a:lnSpc>
            </a:pPr>
            <a:endParaRPr sz="27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just">
              <a:lnSpc>
                <a:spcPct val="200000"/>
              </a:lnSpc>
            </a:pPr>
            <a:r>
              <a:rPr sz="27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感恩南无释迦牟尼佛！感恩南无观世音菩萨！感恩师父！感恩大家！</a:t>
            </a:r>
            <a:endParaRPr sz="2700" b="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就是他根本的性是善的还是恶的，这样你才能辨别出他是善还是恶。你要知道水到底有多深，你才可以下去游泳啊。你看看这个水，感觉这个水很浅嘛，“扑通”跳下去了，结果踩也踩不到底。我们小时候游水的时候就是这样，人家告诉我就一米，就到这里。相信人家了，“扑通”跳下去了，两只小脚落不到地，还喝了许多水。这就是相信人家了，而自己不了解水性。如果你不了解这个人，你怎么样跟他交朋友呢？</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师父教你们学佛要让你们</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知根知底知根性</a:t>
            </a:r>
            <a:r>
              <a:rPr sz="2700" b="0">
                <a:effectLst/>
                <a:latin typeface="微软雅黑" panose="020B0503020204020204" pitchFamily="34" charset="-122"/>
                <a:cs typeface="微软雅黑" panose="020B0503020204020204" pitchFamily="34" charset="-122"/>
                <a:sym typeface="可可唯自强者强" panose="020B0503020204020204" charset="-128"/>
              </a:rPr>
              <a:t>啊，</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然后</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要自己知道种力和种力界的智力。</a:t>
            </a:r>
            <a:r>
              <a:rPr sz="2700" b="0">
                <a:effectLst/>
                <a:latin typeface="微软雅黑" panose="020B0503020204020204" pitchFamily="34" charset="-122"/>
                <a:cs typeface="微软雅黑" panose="020B0503020204020204" pitchFamily="34" charset="-122"/>
                <a:sym typeface="可可唯自强者强" panose="020B0503020204020204" charset="-128"/>
              </a:rPr>
              <a:t>就是</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你种下去的力量和你</a:t>
            </a:r>
            <a:endPar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种力界，</a:t>
            </a:r>
            <a:r>
              <a:rPr sz="2700" b="0">
                <a:effectLst/>
                <a:latin typeface="微软雅黑" panose="020B0503020204020204" pitchFamily="34" charset="-122"/>
                <a:cs typeface="微软雅黑" panose="020B0503020204020204" pitchFamily="34" charset="-122"/>
                <a:sym typeface="可可唯自强者强" panose="020B0503020204020204" charset="-128"/>
              </a:rPr>
              <a:t>就是</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你把这个根种在哪一个界，这点很重要。</a:t>
            </a:r>
            <a:r>
              <a:rPr sz="2700" b="0">
                <a:effectLst/>
                <a:latin typeface="微软雅黑" panose="020B0503020204020204" pitchFamily="34" charset="-122"/>
                <a:cs typeface="微软雅黑" panose="020B0503020204020204" pitchFamily="34" charset="-122"/>
                <a:sym typeface="可可唯自强者强" panose="020B0503020204020204" charset="-128"/>
              </a:rPr>
              <a:t>如果你把</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这个根种在动物身上，你对这个狗好得不得了，又养猫，养鸡也</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不杀，对它们好得不得了，实际上你种的这个力是善力。我告诉</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你，你下辈子有可能就是在猫和狗中间的一个头儿，或者你是狮</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子王一样的头领，因为动物当中也有头的。如果你种的这个力是</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种在人间的，得人间福报；是种在地府的，得鬼道福报；是畜生</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道的，你得到善的回报就是来自于那个道的。如果你种的这个</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dist">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力是在人间，我拼命地对这个人好、对那个人好，给他们钱，</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微软雅黑" panose="020B0503020204020204" pitchFamily="34" charset="-122"/>
                <a:cs typeface="微软雅黑" panose="020B0503020204020204" pitchFamily="34" charset="-122"/>
                <a:sym typeface="可可唯自强者强" panose="020B0503020204020204" charset="-128"/>
              </a:rPr>
              <a:t>那你下辈子就会成为一个很有钱的人。因为你的力是种在人间的，你也只不过是个人，而不是神。现在这个末法时期， 实际上从哪个界下来的都有。</a:t>
            </a:r>
            <a:r>
              <a:rPr sz="2700">
                <a:effectLst/>
                <a:latin typeface="微软雅黑" panose="020B0503020204020204" pitchFamily="34" charset="-122"/>
                <a:cs typeface="微软雅黑" panose="020B0503020204020204" pitchFamily="34" charset="-122"/>
                <a:sym typeface="可可唯自强者强" panose="020B0503020204020204" charset="-128"/>
              </a:rPr>
              <a:t>你种的力就是你做的功德到底是想上天的功德，还是想做人的功德，还是想做畜生的功德，还是想下地狱的</a:t>
            </a:r>
            <a:r>
              <a:rPr sz="2700" b="0">
                <a:effectLst/>
                <a:latin typeface="微软雅黑" panose="020B0503020204020204" pitchFamily="34" charset="-122"/>
                <a:cs typeface="微软雅黑" panose="020B0503020204020204" pitchFamily="34" charset="-122"/>
                <a:sym typeface="可可唯自强者强" panose="020B0503020204020204" charset="-128"/>
              </a:rPr>
              <a:t>……</a:t>
            </a:r>
            <a:r>
              <a:rPr sz="2700">
                <a:solidFill>
                  <a:schemeClr val="accent1">
                    <a:lumMod val="75000"/>
                  </a:schemeClr>
                </a:solidFill>
                <a:effectLst/>
                <a:latin typeface="微软雅黑" panose="020B0503020204020204" pitchFamily="34" charset="-122"/>
                <a:cs typeface="微软雅黑" panose="020B0503020204020204" pitchFamily="34" charset="-122"/>
                <a:sym typeface="可可唯自强者强" panose="020B0503020204020204" charset="-128"/>
              </a:rPr>
              <a:t>实际上都是你自己在做</a:t>
            </a:r>
            <a:r>
              <a:rPr sz="2700" b="0">
                <a:effectLst/>
                <a:latin typeface="微软雅黑" panose="020B0503020204020204" pitchFamily="34" charset="-122"/>
                <a:cs typeface="微软雅黑" panose="020B0503020204020204" pitchFamily="34" charset="-122"/>
                <a:sym typeface="可可唯自强者强" panose="020B0503020204020204" charset="-128"/>
              </a:rPr>
              <a:t>啊。</a:t>
            </a:r>
            <a:r>
              <a:rPr sz="2700">
                <a:solidFill>
                  <a:schemeClr val="accent4">
                    <a:lumMod val="50000"/>
                  </a:schemeClr>
                </a:solidFill>
                <a:effectLst/>
                <a:latin typeface="微软雅黑" panose="020B0503020204020204" pitchFamily="34" charset="-122"/>
                <a:cs typeface="微软雅黑" panose="020B0503020204020204" pitchFamily="34" charset="-122"/>
                <a:sym typeface="可可唯自强者强" panose="020B0503020204020204" charset="-128"/>
              </a:rPr>
              <a:t>种力界就是你在哪一界种力，那你就得到哪一界的回报。</a:t>
            </a:r>
            <a:r>
              <a:rPr sz="2700" b="0">
                <a:effectLst/>
                <a:latin typeface="微软雅黑" panose="020B0503020204020204" pitchFamily="34" charset="-122"/>
                <a:cs typeface="微软雅黑" panose="020B0503020204020204" pitchFamily="34" charset="-122"/>
                <a:sym typeface="可可唯自强者强" panose="020B0503020204020204" charset="-128"/>
              </a:rPr>
              <a:t>你在人间整天做坏事，你以后就去畜生道，或者就是地狱道。</a:t>
            </a: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a:p>
            <a:pPr algn="l">
              <a:lnSpc>
                <a:spcPct val="150000"/>
              </a:lnSpc>
            </a:pPr>
            <a:endParaRPr sz="2700" b="0">
              <a:effectLst/>
              <a:latin typeface="微软雅黑" panose="020B0503020204020204" pitchFamily="34" charset="-122"/>
              <a:cs typeface="微软雅黑" panose="020B0503020204020204" pitchFamily="34"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《白话佛法·第五册》第</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十二篇</a:t>
            </a:r>
            <a:r>
              <a:rPr lang="en-US" altLang="zh-CN">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a:solidFill>
                <a:schemeClr val="bg1">
                  <a:lumMod val="7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3.xml><?xml version="1.0" encoding="utf-8"?>
<p:tagLst xmlns:p="http://schemas.openxmlformats.org/presentationml/2006/main">
  <p:tag name="KSO_WM_BEAUTIFY_FLAG" val="#wm#"/>
  <p:tag name="KSO_WM_TEMPLATE_CATEGORY" val="custom"/>
  <p:tag name="KSO_WM_TEMPLATE_INDEX" val="20205176"/>
</p:tagLst>
</file>

<file path=ppt/tags/tag124.xml><?xml version="1.0" encoding="utf-8"?>
<p:tagLst xmlns:p="http://schemas.openxmlformats.org/presentationml/2006/main">
  <p:tag name="COMMONDATA" val="eyJoZGlkIjoiYjJjOTQxYzhjODMyMDAzZmE0MDJkMWFkNmJlNDkwYTUifQ=="/>
  <p:tag name="KSO_WPP_MARK_KEY" val="c0c10cd8-420c-4672-8cc6-f2572d417625"/>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12862</Words>
  <Application>WPS 演示</Application>
  <PresentationFormat>宽屏</PresentationFormat>
  <Paragraphs>515</Paragraphs>
  <Slides>61</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61</vt:i4>
      </vt:variant>
    </vt:vector>
  </HeadingPairs>
  <TitlesOfParts>
    <vt:vector size="72" baseType="lpstr">
      <vt:lpstr>Arial</vt:lpstr>
      <vt:lpstr>宋体</vt:lpstr>
      <vt:lpstr>Wingdings</vt:lpstr>
      <vt:lpstr>微软雅黑</vt:lpstr>
      <vt:lpstr>Wingdings</vt:lpstr>
      <vt:lpstr>可可唯自强者强</vt:lpstr>
      <vt:lpstr>Yu Gothic UI</vt:lpstr>
      <vt:lpstr>黑体</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Vina .</cp:lastModifiedBy>
  <cp:revision>211</cp:revision>
  <dcterms:created xsi:type="dcterms:W3CDTF">2019-06-19T02:08:00Z</dcterms:created>
  <dcterms:modified xsi:type="dcterms:W3CDTF">2023-08-11T23:17:07Z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FFBF1A6DD4764C2E8F61C9EF1BA73731</vt:lpwstr>
  </property>
</Properties>
</file>